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912" r:id="rId2"/>
    <p:sldMasterId id="2147483924" r:id="rId3"/>
    <p:sldMasterId id="2147483936" r:id="rId4"/>
    <p:sldMasterId id="2147483972" r:id="rId5"/>
    <p:sldMasterId id="2147483984" r:id="rId6"/>
    <p:sldMasterId id="2147483996" r:id="rId7"/>
    <p:sldMasterId id="2147484080" r:id="rId8"/>
    <p:sldMasterId id="2147484092" r:id="rId9"/>
    <p:sldMasterId id="2147484116" r:id="rId10"/>
    <p:sldMasterId id="2147484128" r:id="rId11"/>
    <p:sldMasterId id="2147484152" r:id="rId12"/>
  </p:sldMasterIdLst>
  <p:notesMasterIdLst>
    <p:notesMasterId r:id="rId86"/>
  </p:notesMasterIdLst>
  <p:handoutMasterIdLst>
    <p:handoutMasterId r:id="rId87"/>
  </p:handoutMasterIdLst>
  <p:sldIdLst>
    <p:sldId id="902" r:id="rId13"/>
    <p:sldId id="815" r:id="rId14"/>
    <p:sldId id="903" r:id="rId15"/>
    <p:sldId id="1172" r:id="rId16"/>
    <p:sldId id="1174" r:id="rId17"/>
    <p:sldId id="1175" r:id="rId18"/>
    <p:sldId id="822" r:id="rId19"/>
    <p:sldId id="1008" r:id="rId20"/>
    <p:sldId id="741" r:id="rId21"/>
    <p:sldId id="1222" r:id="rId22"/>
    <p:sldId id="1224" r:id="rId23"/>
    <p:sldId id="1223" r:id="rId24"/>
    <p:sldId id="1228" r:id="rId25"/>
    <p:sldId id="1229" r:id="rId26"/>
    <p:sldId id="823" r:id="rId27"/>
    <p:sldId id="817" r:id="rId28"/>
    <p:sldId id="818" r:id="rId29"/>
    <p:sldId id="833" r:id="rId30"/>
    <p:sldId id="648" r:id="rId31"/>
    <p:sldId id="1178" r:id="rId32"/>
    <p:sldId id="826" r:id="rId33"/>
    <p:sldId id="650" r:id="rId34"/>
    <p:sldId id="579" r:id="rId35"/>
    <p:sldId id="828" r:id="rId36"/>
    <p:sldId id="585" r:id="rId37"/>
    <p:sldId id="583" r:id="rId38"/>
    <p:sldId id="1212" r:id="rId39"/>
    <p:sldId id="1193" r:id="rId40"/>
    <p:sldId id="629" r:id="rId41"/>
    <p:sldId id="1085" r:id="rId42"/>
    <p:sldId id="1194" r:id="rId43"/>
    <p:sldId id="584" r:id="rId44"/>
    <p:sldId id="1196" r:id="rId45"/>
    <p:sldId id="1048" r:id="rId46"/>
    <p:sldId id="655" r:id="rId47"/>
    <p:sldId id="665" r:id="rId48"/>
    <p:sldId id="695" r:id="rId49"/>
    <p:sldId id="1021" r:id="rId50"/>
    <p:sldId id="957" r:id="rId51"/>
    <p:sldId id="1031" r:id="rId52"/>
    <p:sldId id="1057" r:id="rId53"/>
    <p:sldId id="841" r:id="rId54"/>
    <p:sldId id="842" r:id="rId55"/>
    <p:sldId id="1201" r:id="rId56"/>
    <p:sldId id="1199" r:id="rId57"/>
    <p:sldId id="1202" r:id="rId58"/>
    <p:sldId id="1203" r:id="rId59"/>
    <p:sldId id="1200" r:id="rId60"/>
    <p:sldId id="1204" r:id="rId61"/>
    <p:sldId id="1205" r:id="rId62"/>
    <p:sldId id="1206" r:id="rId63"/>
    <p:sldId id="1207" r:id="rId64"/>
    <p:sldId id="1213" r:id="rId65"/>
    <p:sldId id="1210" r:id="rId66"/>
    <p:sldId id="1120" r:id="rId67"/>
    <p:sldId id="1075" r:id="rId68"/>
    <p:sldId id="1157" r:id="rId69"/>
    <p:sldId id="1158" r:id="rId70"/>
    <p:sldId id="1159" r:id="rId71"/>
    <p:sldId id="1076" r:id="rId72"/>
    <p:sldId id="1069" r:id="rId73"/>
    <p:sldId id="1070" r:id="rId74"/>
    <p:sldId id="1071" r:id="rId75"/>
    <p:sldId id="1138" r:id="rId76"/>
    <p:sldId id="1113" r:id="rId77"/>
    <p:sldId id="1114" r:id="rId78"/>
    <p:sldId id="1115" r:id="rId79"/>
    <p:sldId id="1116" r:id="rId80"/>
    <p:sldId id="1230" r:id="rId81"/>
    <p:sldId id="1231" r:id="rId82"/>
    <p:sldId id="797" r:id="rId83"/>
    <p:sldId id="1122" r:id="rId84"/>
    <p:sldId id="977" r:id="rId85"/>
  </p:sldIdLst>
  <p:sldSz cx="9144000" cy="6858000" type="screen4x3"/>
  <p:notesSz cx="6900863" cy="9291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6">
          <p15:clr>
            <a:srgbClr val="A4A3A4"/>
          </p15:clr>
        </p15:guide>
        <p15:guide id="2" pos="217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0BD"/>
    <a:srgbClr val="EBEBEB"/>
    <a:srgbClr val="C7A2E3"/>
    <a:srgbClr val="EFFBFF"/>
    <a:srgbClr val="8F0000"/>
    <a:srgbClr val="A3DA20"/>
    <a:srgbClr val="F5E8F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8" autoAdjust="0"/>
    <p:restoredTop sz="81046" autoAdjust="0"/>
  </p:normalViewPr>
  <p:slideViewPr>
    <p:cSldViewPr snapToGrid="0">
      <p:cViewPr varScale="1">
        <p:scale>
          <a:sx n="54" d="100"/>
          <a:sy n="54" d="100"/>
        </p:scale>
        <p:origin x="1992" y="72"/>
      </p:cViewPr>
      <p:guideLst>
        <p:guide orient="horz" pos="2160"/>
        <p:guide pos="2880"/>
      </p:guideLst>
    </p:cSldViewPr>
  </p:slideViewPr>
  <p:notesTextViewPr>
    <p:cViewPr>
      <p:scale>
        <a:sx n="1" d="1"/>
        <a:sy n="1" d="1"/>
      </p:scale>
      <p:origin x="0" y="0"/>
    </p:cViewPr>
  </p:notesTextViewPr>
  <p:sorterViewPr>
    <p:cViewPr varScale="1">
      <p:scale>
        <a:sx n="1" d="1"/>
        <a:sy n="1" d="1"/>
      </p:scale>
      <p:origin x="0" y="27672"/>
    </p:cViewPr>
  </p:sorterViewPr>
  <p:notesViewPr>
    <p:cSldViewPr snapToGrid="0" snapToObjects="1">
      <p:cViewPr varScale="1">
        <p:scale>
          <a:sx n="82" d="100"/>
          <a:sy n="82" d="100"/>
        </p:scale>
        <p:origin x="-2864" y="-104"/>
      </p:cViewPr>
      <p:guideLst>
        <p:guide orient="horz" pos="2926"/>
        <p:guide pos="217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90374" cy="464582"/>
          </a:xfrm>
          <a:prstGeom prst="rect">
            <a:avLst/>
          </a:prstGeom>
        </p:spPr>
        <p:txBody>
          <a:bodyPr vert="horz" lIns="91412" tIns="45706" rIns="91412" bIns="45706" rtlCol="0"/>
          <a:lstStyle>
            <a:lvl1pPr algn="l">
              <a:defRPr sz="1200"/>
            </a:lvl1pPr>
          </a:lstStyle>
          <a:p>
            <a:endParaRPr lang="en-US"/>
          </a:p>
        </p:txBody>
      </p:sp>
      <p:sp>
        <p:nvSpPr>
          <p:cNvPr id="3" name="Date Placeholder 2"/>
          <p:cNvSpPr>
            <a:spLocks noGrp="1"/>
          </p:cNvSpPr>
          <p:nvPr>
            <p:ph type="dt" sz="quarter" idx="1"/>
          </p:nvPr>
        </p:nvSpPr>
        <p:spPr>
          <a:xfrm>
            <a:off x="3908892" y="1"/>
            <a:ext cx="2990374" cy="464582"/>
          </a:xfrm>
          <a:prstGeom prst="rect">
            <a:avLst/>
          </a:prstGeom>
        </p:spPr>
        <p:txBody>
          <a:bodyPr vert="horz" lIns="91412" tIns="45706" rIns="91412" bIns="45706" rtlCol="0"/>
          <a:lstStyle>
            <a:lvl1pPr algn="r">
              <a:defRPr sz="1200"/>
            </a:lvl1pPr>
          </a:lstStyle>
          <a:p>
            <a:fld id="{9A0E1FBB-3BFD-447F-B80D-CA591B213F80}" type="datetimeFigureOut">
              <a:rPr lang="en-US" smtClean="0"/>
              <a:pPr/>
              <a:t>6/11/2018</a:t>
            </a:fld>
            <a:endParaRPr lang="en-US"/>
          </a:p>
        </p:txBody>
      </p:sp>
      <p:sp>
        <p:nvSpPr>
          <p:cNvPr id="4" name="Footer Placeholder 3"/>
          <p:cNvSpPr>
            <a:spLocks noGrp="1"/>
          </p:cNvSpPr>
          <p:nvPr>
            <p:ph type="ftr" sz="quarter" idx="2"/>
          </p:nvPr>
        </p:nvSpPr>
        <p:spPr>
          <a:xfrm>
            <a:off x="0" y="8825445"/>
            <a:ext cx="2990374" cy="464582"/>
          </a:xfrm>
          <a:prstGeom prst="rect">
            <a:avLst/>
          </a:prstGeom>
        </p:spPr>
        <p:txBody>
          <a:bodyPr vert="horz" lIns="91412" tIns="45706" rIns="91412" bIns="45706" rtlCol="0" anchor="b"/>
          <a:lstStyle>
            <a:lvl1pPr algn="l">
              <a:defRPr sz="1200"/>
            </a:lvl1pPr>
          </a:lstStyle>
          <a:p>
            <a:endParaRPr lang="en-US"/>
          </a:p>
        </p:txBody>
      </p:sp>
      <p:sp>
        <p:nvSpPr>
          <p:cNvPr id="5" name="Slide Number Placeholder 4"/>
          <p:cNvSpPr>
            <a:spLocks noGrp="1"/>
          </p:cNvSpPr>
          <p:nvPr>
            <p:ph type="sldNum" sz="quarter" idx="3"/>
          </p:nvPr>
        </p:nvSpPr>
        <p:spPr>
          <a:xfrm>
            <a:off x="3908892" y="8825445"/>
            <a:ext cx="2990374" cy="464582"/>
          </a:xfrm>
          <a:prstGeom prst="rect">
            <a:avLst/>
          </a:prstGeom>
        </p:spPr>
        <p:txBody>
          <a:bodyPr vert="horz" lIns="91412" tIns="45706" rIns="91412" bIns="45706" rtlCol="0" anchor="b"/>
          <a:lstStyle>
            <a:lvl1pPr algn="r">
              <a:defRPr sz="1200"/>
            </a:lvl1pPr>
          </a:lstStyle>
          <a:p>
            <a:fld id="{5AFC1A95-44E0-4FDA-9B68-D6B31D55FE1A}" type="slidenum">
              <a:rPr lang="en-US" smtClean="0"/>
              <a:pPr/>
              <a:t>‹#›</a:t>
            </a:fld>
            <a:endParaRPr lang="en-US"/>
          </a:p>
        </p:txBody>
      </p:sp>
    </p:spTree>
    <p:extLst>
      <p:ext uri="{BB962C8B-B14F-4D97-AF65-F5344CB8AC3E}">
        <p14:creationId xmlns:p14="http://schemas.microsoft.com/office/powerpoint/2010/main" val="3152081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5"/>
          </a:xfrm>
          <a:prstGeom prst="rect">
            <a:avLst/>
          </a:prstGeom>
        </p:spPr>
        <p:txBody>
          <a:bodyPr vert="horz" lIns="91412" tIns="45706" rIns="91412" bIns="45706" rtlCol="0"/>
          <a:lstStyle>
            <a:lvl1pPr algn="l">
              <a:defRPr sz="1200"/>
            </a:lvl1pPr>
          </a:lstStyle>
          <a:p>
            <a:endParaRPr lang="en-US"/>
          </a:p>
        </p:txBody>
      </p:sp>
      <p:sp>
        <p:nvSpPr>
          <p:cNvPr id="3" name="Date Placeholder 2"/>
          <p:cNvSpPr>
            <a:spLocks noGrp="1"/>
          </p:cNvSpPr>
          <p:nvPr>
            <p:ph type="dt" idx="1"/>
          </p:nvPr>
        </p:nvSpPr>
        <p:spPr>
          <a:xfrm>
            <a:off x="3908892" y="0"/>
            <a:ext cx="2990374" cy="466195"/>
          </a:xfrm>
          <a:prstGeom prst="rect">
            <a:avLst/>
          </a:prstGeom>
        </p:spPr>
        <p:txBody>
          <a:bodyPr vert="horz" lIns="91412" tIns="45706" rIns="91412" bIns="45706" rtlCol="0"/>
          <a:lstStyle>
            <a:lvl1pPr algn="r">
              <a:defRPr sz="1200"/>
            </a:lvl1pPr>
          </a:lstStyle>
          <a:p>
            <a:fld id="{F0BB8AA9-B0D3-4619-80E4-4C0402C1E19F}" type="datetimeFigureOut">
              <a:rPr lang="en-US" smtClean="0"/>
              <a:pPr/>
              <a:t>6/11/2018</a:t>
            </a:fld>
            <a:endParaRPr lang="en-US"/>
          </a:p>
        </p:txBody>
      </p:sp>
      <p:sp>
        <p:nvSpPr>
          <p:cNvPr id="4" name="Slide Image Placeholder 3"/>
          <p:cNvSpPr>
            <a:spLocks noGrp="1" noRot="1" noChangeAspect="1"/>
          </p:cNvSpPr>
          <p:nvPr>
            <p:ph type="sldImg" idx="2"/>
          </p:nvPr>
        </p:nvSpPr>
        <p:spPr>
          <a:xfrm>
            <a:off x="1358900" y="1160463"/>
            <a:ext cx="4183063" cy="3136900"/>
          </a:xfrm>
          <a:prstGeom prst="rect">
            <a:avLst/>
          </a:prstGeom>
          <a:noFill/>
          <a:ln w="12700">
            <a:solidFill>
              <a:prstClr val="black"/>
            </a:solidFill>
          </a:ln>
        </p:spPr>
        <p:txBody>
          <a:bodyPr vert="horz" lIns="91412" tIns="45706" rIns="91412" bIns="45706" rtlCol="0" anchor="ctr"/>
          <a:lstStyle/>
          <a:p>
            <a:endParaRPr lang="en-US"/>
          </a:p>
        </p:txBody>
      </p:sp>
      <p:sp>
        <p:nvSpPr>
          <p:cNvPr id="5" name="Notes Placeholder 4"/>
          <p:cNvSpPr>
            <a:spLocks noGrp="1"/>
          </p:cNvSpPr>
          <p:nvPr>
            <p:ph type="body" sz="quarter" idx="3"/>
          </p:nvPr>
        </p:nvSpPr>
        <p:spPr>
          <a:xfrm>
            <a:off x="690087" y="4471600"/>
            <a:ext cx="5520690" cy="3658583"/>
          </a:xfrm>
          <a:prstGeom prst="rect">
            <a:avLst/>
          </a:prstGeom>
        </p:spPr>
        <p:txBody>
          <a:bodyPr vert="horz" lIns="91412" tIns="45706" rIns="91412" bIns="457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5445"/>
            <a:ext cx="2990374" cy="466194"/>
          </a:xfrm>
          <a:prstGeom prst="rect">
            <a:avLst/>
          </a:prstGeom>
        </p:spPr>
        <p:txBody>
          <a:bodyPr vert="horz" lIns="91412" tIns="45706" rIns="91412" bIns="45706" rtlCol="0" anchor="b"/>
          <a:lstStyle>
            <a:lvl1pPr algn="l">
              <a:defRPr sz="1200"/>
            </a:lvl1pPr>
          </a:lstStyle>
          <a:p>
            <a:endParaRPr lang="en-US"/>
          </a:p>
        </p:txBody>
      </p:sp>
      <p:sp>
        <p:nvSpPr>
          <p:cNvPr id="7" name="Slide Number Placeholder 6"/>
          <p:cNvSpPr>
            <a:spLocks noGrp="1"/>
          </p:cNvSpPr>
          <p:nvPr>
            <p:ph type="sldNum" sz="quarter" idx="5"/>
          </p:nvPr>
        </p:nvSpPr>
        <p:spPr>
          <a:xfrm>
            <a:off x="3908892" y="8825445"/>
            <a:ext cx="2990374" cy="466194"/>
          </a:xfrm>
          <a:prstGeom prst="rect">
            <a:avLst/>
          </a:prstGeom>
        </p:spPr>
        <p:txBody>
          <a:bodyPr vert="horz" lIns="91412" tIns="45706" rIns="91412" bIns="45706" rtlCol="0" anchor="b"/>
          <a:lstStyle>
            <a:lvl1pPr algn="r">
              <a:defRPr sz="1200"/>
            </a:lvl1pPr>
          </a:lstStyle>
          <a:p>
            <a:fld id="{43D0BFF0-BC4A-4F83-AF42-DF149487A101}" type="slidenum">
              <a:rPr lang="en-US" smtClean="0"/>
              <a:pPr/>
              <a:t>‹#›</a:t>
            </a:fld>
            <a:endParaRPr lang="en-US"/>
          </a:p>
        </p:txBody>
      </p:sp>
    </p:spTree>
    <p:extLst>
      <p:ext uri="{BB962C8B-B14F-4D97-AF65-F5344CB8AC3E}">
        <p14:creationId xmlns:p14="http://schemas.microsoft.com/office/powerpoint/2010/main" val="1832832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 evaluation</a:t>
            </a:r>
          </a:p>
          <a:p>
            <a:r>
              <a:rPr lang="en-US" baseline="0" dirty="0"/>
              <a:t>Update Mo # slides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E570F75-77C5-4276-ABDC-A1FB6ED8F36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85618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10</a:t>
            </a:fld>
            <a:endParaRPr lang="en-US"/>
          </a:p>
        </p:txBody>
      </p:sp>
    </p:spTree>
    <p:extLst>
      <p:ext uri="{BB962C8B-B14F-4D97-AF65-F5344CB8AC3E}">
        <p14:creationId xmlns:p14="http://schemas.microsoft.com/office/powerpoint/2010/main" val="185956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11</a:t>
            </a:fld>
            <a:endParaRPr lang="en-US"/>
          </a:p>
        </p:txBody>
      </p:sp>
    </p:spTree>
    <p:extLst>
      <p:ext uri="{BB962C8B-B14F-4D97-AF65-F5344CB8AC3E}">
        <p14:creationId xmlns:p14="http://schemas.microsoft.com/office/powerpoint/2010/main" val="178424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37565" indent="-283678" eaLnBrk="0" hangingPunct="0">
              <a:defRPr sz="2400">
                <a:solidFill>
                  <a:schemeClr val="tx1"/>
                </a:solidFill>
                <a:latin typeface="Verdana" charset="0"/>
                <a:ea typeface="ＭＳ Ｐゴシック" charset="0"/>
              </a:defRPr>
            </a:lvl2pPr>
            <a:lvl3pPr marL="1134715" indent="-226943" eaLnBrk="0" hangingPunct="0">
              <a:defRPr sz="2400">
                <a:solidFill>
                  <a:schemeClr val="tx1"/>
                </a:solidFill>
                <a:latin typeface="Verdana" charset="0"/>
                <a:ea typeface="ＭＳ Ｐゴシック" charset="0"/>
              </a:defRPr>
            </a:lvl3pPr>
            <a:lvl4pPr marL="1588601" indent="-226943" eaLnBrk="0" hangingPunct="0">
              <a:defRPr sz="2400">
                <a:solidFill>
                  <a:schemeClr val="tx1"/>
                </a:solidFill>
                <a:latin typeface="Verdana" charset="0"/>
                <a:ea typeface="ＭＳ Ｐゴシック" charset="0"/>
              </a:defRPr>
            </a:lvl4pPr>
            <a:lvl5pPr marL="2042487" indent="-226943" eaLnBrk="0" hangingPunct="0">
              <a:defRPr sz="2400">
                <a:solidFill>
                  <a:schemeClr val="tx1"/>
                </a:solidFill>
                <a:latin typeface="Verdana" charset="0"/>
                <a:ea typeface="ＭＳ Ｐゴシック" charset="0"/>
              </a:defRPr>
            </a:lvl5pPr>
            <a:lvl6pPr marL="2496372" indent="-226943" eaLnBrk="0" fontAlgn="base" hangingPunct="0">
              <a:spcBef>
                <a:spcPct val="0"/>
              </a:spcBef>
              <a:spcAft>
                <a:spcPct val="0"/>
              </a:spcAft>
              <a:defRPr sz="2400">
                <a:solidFill>
                  <a:schemeClr val="tx1"/>
                </a:solidFill>
                <a:latin typeface="Verdana" charset="0"/>
                <a:ea typeface="ＭＳ Ｐゴシック" charset="0"/>
              </a:defRPr>
            </a:lvl6pPr>
            <a:lvl7pPr marL="2950258" indent="-226943" eaLnBrk="0" fontAlgn="base" hangingPunct="0">
              <a:spcBef>
                <a:spcPct val="0"/>
              </a:spcBef>
              <a:spcAft>
                <a:spcPct val="0"/>
              </a:spcAft>
              <a:defRPr sz="2400">
                <a:solidFill>
                  <a:schemeClr val="tx1"/>
                </a:solidFill>
                <a:latin typeface="Verdana" charset="0"/>
                <a:ea typeface="ＭＳ Ｐゴシック" charset="0"/>
              </a:defRPr>
            </a:lvl7pPr>
            <a:lvl8pPr marL="3404145" indent="-226943" eaLnBrk="0" fontAlgn="base" hangingPunct="0">
              <a:spcBef>
                <a:spcPct val="0"/>
              </a:spcBef>
              <a:spcAft>
                <a:spcPct val="0"/>
              </a:spcAft>
              <a:defRPr sz="2400">
                <a:solidFill>
                  <a:schemeClr val="tx1"/>
                </a:solidFill>
                <a:latin typeface="Verdana" charset="0"/>
                <a:ea typeface="ＭＳ Ｐゴシック" charset="0"/>
              </a:defRPr>
            </a:lvl8pPr>
            <a:lvl9pPr marL="3858030" indent="-226943"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ADA1C780-89B8-2C4B-B732-EFE008E44F32}" type="slidenum">
              <a:rPr lang="en-US" sz="1200">
                <a:solidFill>
                  <a:prstClr val="black"/>
                </a:solidFill>
                <a:latin typeface="Arial" charset="0"/>
              </a:rPr>
              <a:pPr eaLnBrk="1" hangingPunct="1"/>
              <a:t>12</a:t>
            </a:fld>
            <a:endParaRPr lang="en-US" sz="1200">
              <a:solidFill>
                <a:prstClr val="black"/>
              </a:solidFill>
              <a:latin typeface="Arial" charset="0"/>
            </a:endParaRPr>
          </a:p>
        </p:txBody>
      </p:sp>
    </p:spTree>
    <p:extLst>
      <p:ext uri="{BB962C8B-B14F-4D97-AF65-F5344CB8AC3E}">
        <p14:creationId xmlns:p14="http://schemas.microsoft.com/office/powerpoint/2010/main" val="17402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COP</a:t>
            </a:r>
            <a:r>
              <a:rPr lang="en-US" baseline="0" dirty="0"/>
              <a:t> charged with developing a framework for supporting families</a:t>
            </a:r>
          </a:p>
          <a:p>
            <a:r>
              <a:rPr lang="en-US" baseline="0" dirty="0"/>
              <a:t>Chose to model after the life course theory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Informed by Wingspread-Building a National Agenda for Supporting Families with a member with IDD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Framework</a:t>
            </a:r>
            <a:r>
              <a:rPr lang="en-US" baseline="0" dirty="0"/>
              <a:t> started with Mo F2F stakeholders.  Plain language, not systems jargon. </a:t>
            </a:r>
            <a:endParaRPr lang="en-US"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13</a:t>
            </a:fld>
            <a:endParaRPr lang="en-US"/>
          </a:p>
        </p:txBody>
      </p:sp>
    </p:spTree>
    <p:extLst>
      <p:ext uri="{BB962C8B-B14F-4D97-AF65-F5344CB8AC3E}">
        <p14:creationId xmlns:p14="http://schemas.microsoft.com/office/powerpoint/2010/main" val="1417103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E47BC0-CE57-4FD0-A5F2-1ADDCD92DB7E}" type="slidenum">
              <a:rPr lang="en-US" smtClean="0"/>
              <a:pPr/>
              <a:t>14</a:t>
            </a:fld>
            <a:endParaRPr lang="en-US"/>
          </a:p>
        </p:txBody>
      </p:sp>
    </p:spTree>
    <p:extLst>
      <p:ext uri="{BB962C8B-B14F-4D97-AF65-F5344CB8AC3E}">
        <p14:creationId xmlns:p14="http://schemas.microsoft.com/office/powerpoint/2010/main" val="1646507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1567" indent="-289064">
              <a:defRPr>
                <a:solidFill>
                  <a:schemeClr val="tx1"/>
                </a:solidFill>
                <a:latin typeface="Calibri" panose="020F0502020204030204" pitchFamily="34" charset="0"/>
              </a:defRPr>
            </a:lvl2pPr>
            <a:lvl3pPr marL="1156256" indent="-231250">
              <a:defRPr>
                <a:solidFill>
                  <a:schemeClr val="tx1"/>
                </a:solidFill>
                <a:latin typeface="Calibri" panose="020F0502020204030204" pitchFamily="34" charset="0"/>
              </a:defRPr>
            </a:lvl3pPr>
            <a:lvl4pPr marL="1618758" indent="-231250">
              <a:defRPr>
                <a:solidFill>
                  <a:schemeClr val="tx1"/>
                </a:solidFill>
                <a:latin typeface="Calibri" panose="020F0502020204030204" pitchFamily="34" charset="0"/>
              </a:defRPr>
            </a:lvl4pPr>
            <a:lvl5pPr marL="2081259" indent="-231250">
              <a:defRPr>
                <a:solidFill>
                  <a:schemeClr val="tx1"/>
                </a:solidFill>
                <a:latin typeface="Calibri" panose="020F0502020204030204" pitchFamily="34" charset="0"/>
              </a:defRPr>
            </a:lvl5pPr>
            <a:lvl6pPr marL="2543762" indent="-231250" eaLnBrk="0" fontAlgn="base" hangingPunct="0">
              <a:spcBef>
                <a:spcPct val="0"/>
              </a:spcBef>
              <a:spcAft>
                <a:spcPct val="0"/>
              </a:spcAft>
              <a:defRPr>
                <a:solidFill>
                  <a:schemeClr val="tx1"/>
                </a:solidFill>
                <a:latin typeface="Calibri" panose="020F0502020204030204" pitchFamily="34" charset="0"/>
              </a:defRPr>
            </a:lvl6pPr>
            <a:lvl7pPr marL="3006264" indent="-231250" eaLnBrk="0" fontAlgn="base" hangingPunct="0">
              <a:spcBef>
                <a:spcPct val="0"/>
              </a:spcBef>
              <a:spcAft>
                <a:spcPct val="0"/>
              </a:spcAft>
              <a:defRPr>
                <a:solidFill>
                  <a:schemeClr val="tx1"/>
                </a:solidFill>
                <a:latin typeface="Calibri" panose="020F0502020204030204" pitchFamily="34" charset="0"/>
              </a:defRPr>
            </a:lvl7pPr>
            <a:lvl8pPr marL="3468767" indent="-231250" eaLnBrk="0" fontAlgn="base" hangingPunct="0">
              <a:spcBef>
                <a:spcPct val="0"/>
              </a:spcBef>
              <a:spcAft>
                <a:spcPct val="0"/>
              </a:spcAft>
              <a:defRPr>
                <a:solidFill>
                  <a:schemeClr val="tx1"/>
                </a:solidFill>
                <a:latin typeface="Calibri" panose="020F0502020204030204" pitchFamily="34" charset="0"/>
              </a:defRPr>
            </a:lvl8pPr>
            <a:lvl9pPr marL="3931268" indent="-231250" eaLnBrk="0" fontAlgn="base" hangingPunct="0">
              <a:spcBef>
                <a:spcPct val="0"/>
              </a:spcBef>
              <a:spcAft>
                <a:spcPct val="0"/>
              </a:spcAft>
              <a:defRPr>
                <a:solidFill>
                  <a:schemeClr val="tx1"/>
                </a:solidFill>
                <a:latin typeface="Calibri" panose="020F0502020204030204" pitchFamily="34" charset="0"/>
              </a:defRPr>
            </a:lvl9pPr>
          </a:lstStyle>
          <a:p>
            <a:fld id="{24591A2C-F245-4CA6-B7FF-034AEC440DA0}" type="slidenum">
              <a:rPr lang="en-US" altLang="en-US">
                <a:solidFill>
                  <a:prstClr val="black"/>
                </a:solidFill>
              </a:rPr>
              <a:pPr/>
              <a:t>15</a:t>
            </a:fld>
            <a:endParaRPr lang="en-US" altLang="en-US">
              <a:solidFill>
                <a:prstClr val="black"/>
              </a:solidFill>
            </a:endParaRPr>
          </a:p>
        </p:txBody>
      </p:sp>
    </p:spTree>
    <p:extLst>
      <p:ext uri="{BB962C8B-B14F-4D97-AF65-F5344CB8AC3E}">
        <p14:creationId xmlns:p14="http://schemas.microsoft.com/office/powerpoint/2010/main" val="649748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Ask the group Who said:  Family/friends; vacations, pets, chocolate,  etc</a:t>
            </a:r>
          </a:p>
          <a:p>
            <a:endParaRPr lang="en-US" dirty="0">
              <a:latin typeface="Arial" panose="020B0604020202020204" pitchFamily="34" charset="0"/>
            </a:endParaRPr>
          </a:p>
          <a:p>
            <a:r>
              <a:rPr lang="en-US" dirty="0">
                <a:latin typeface="Arial" panose="020B0604020202020204" pitchFamily="34" charset="0"/>
              </a:rPr>
              <a:t>How many people</a:t>
            </a:r>
            <a:r>
              <a:rPr lang="en-US" baseline="0" dirty="0">
                <a:latin typeface="Arial" panose="020B0604020202020204" pitchFamily="34" charset="0"/>
              </a:rPr>
              <a:t> said:  Good Behavior Plan????  </a:t>
            </a:r>
          </a:p>
          <a:p>
            <a:endParaRPr lang="en-US" baseline="0" dirty="0">
              <a:latin typeface="Arial" panose="020B0604020202020204" pitchFamily="34" charset="0"/>
            </a:endParaRPr>
          </a:p>
          <a:p>
            <a:r>
              <a:rPr lang="en-US" baseline="0" dirty="0">
                <a:latin typeface="Arial" panose="020B0604020202020204" pitchFamily="34" charset="0"/>
              </a:rPr>
              <a:t>EVERYBODY “gets” what “good life” means</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16</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Who said: Poverty,</a:t>
            </a:r>
            <a:r>
              <a:rPr lang="en-US" baseline="0" dirty="0">
                <a:latin typeface="Arial" panose="020B0604020202020204" pitchFamily="34" charset="0"/>
              </a:rPr>
              <a:t> isolation, segregation, loneliness?  </a:t>
            </a:r>
          </a:p>
          <a:p>
            <a:br>
              <a:rPr lang="en-US" baseline="0" dirty="0">
                <a:latin typeface="Arial" panose="020B0604020202020204" pitchFamily="34" charset="0"/>
              </a:rPr>
            </a:br>
            <a:r>
              <a:rPr lang="en-US" baseline="0" dirty="0">
                <a:latin typeface="Arial" panose="020B0604020202020204" pitchFamily="34" charset="0"/>
              </a:rPr>
              <a:t>Ask the group for anything else they put there that hasn’t already been said.</a:t>
            </a:r>
          </a:p>
          <a:p>
            <a:endParaRPr lang="en-US" baseline="0" dirty="0">
              <a:latin typeface="Arial" panose="020B0604020202020204" pitchFamily="34" charset="0"/>
            </a:endParaRPr>
          </a:p>
          <a:p>
            <a:r>
              <a:rPr lang="en-US" baseline="0" dirty="0">
                <a:latin typeface="Arial" panose="020B0604020202020204" pitchFamily="34" charset="0"/>
              </a:rPr>
              <a:t>Family sometimes cant envision the good life – too many barriers, always a fight.  But they can almost always tell you what they DON’T want!  </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17</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88FB7-1920-477B-BF43-E2B02E392657}" type="slidenum">
              <a:rPr lang="en-US" smtClean="0"/>
              <a:pPr/>
              <a:t>18</a:t>
            </a:fld>
            <a:endParaRPr lang="en-US"/>
          </a:p>
        </p:txBody>
      </p:sp>
    </p:spTree>
    <p:extLst>
      <p:ext uri="{BB962C8B-B14F-4D97-AF65-F5344CB8AC3E}">
        <p14:creationId xmlns:p14="http://schemas.microsoft.com/office/powerpoint/2010/main" val="3823927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19</a:t>
            </a:fld>
            <a:endParaRPr lang="en-US"/>
          </a:p>
        </p:txBody>
      </p:sp>
    </p:spTree>
    <p:extLst>
      <p:ext uri="{BB962C8B-B14F-4D97-AF65-F5344CB8AC3E}">
        <p14:creationId xmlns:p14="http://schemas.microsoft.com/office/powerpoint/2010/main" val="7734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First bullet –</a:t>
            </a:r>
            <a:r>
              <a:rPr lang="en-US" baseline="0" dirty="0"/>
              <a:t> you all do policy everyday.  We fight things, it causes change.  Its important to understand the intent of federal laws and policies.  </a:t>
            </a:r>
          </a:p>
          <a:p>
            <a:pPr eaLnBrk="1" hangingPunct="1"/>
            <a:r>
              <a:rPr lang="en-US" baseline="0" dirty="0"/>
              <a:t>2</a:t>
            </a:r>
            <a:r>
              <a:rPr lang="en-US" baseline="30000" dirty="0"/>
              <a:t>nd</a:t>
            </a:r>
            <a:r>
              <a:rPr lang="en-US" baseline="0" dirty="0"/>
              <a:t> bullet – this is not typical in our field.  We tend to focus on providing the services the individual needs, like it has nothing to do with the person’s family!  Or we talk about the family until the child is an adult and then we only talk about the person!</a:t>
            </a:r>
          </a:p>
          <a:p>
            <a:pPr eaLnBrk="1" hangingPunct="1"/>
            <a:r>
              <a:rPr lang="en-US" baseline="0" dirty="0"/>
              <a:t>Last 2 bullets – Last thing we want to do is give you one more piece of paper to fill out.  We want to provide tools you can supplement into your work IF and WHEN it makes sense!  We hope these tools will integrate and enhance your conversations. </a:t>
            </a:r>
            <a:endParaRPr lang="en-US" dirty="0"/>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51791" indent="-289150" eaLnBrk="0" hangingPunct="0">
              <a:defRPr sz="2400">
                <a:solidFill>
                  <a:schemeClr val="tx1"/>
                </a:solidFill>
                <a:latin typeface="Verdana" charset="0"/>
                <a:ea typeface="ＭＳ Ｐゴシック" charset="0"/>
              </a:defRPr>
            </a:lvl2pPr>
            <a:lvl3pPr marL="1156602" indent="-231320" eaLnBrk="0" hangingPunct="0">
              <a:defRPr sz="2400">
                <a:solidFill>
                  <a:schemeClr val="tx1"/>
                </a:solidFill>
                <a:latin typeface="Verdana" charset="0"/>
                <a:ea typeface="ＭＳ Ｐゴシック" charset="0"/>
              </a:defRPr>
            </a:lvl3pPr>
            <a:lvl4pPr marL="1619242" indent="-231320" eaLnBrk="0" hangingPunct="0">
              <a:defRPr sz="2400">
                <a:solidFill>
                  <a:schemeClr val="tx1"/>
                </a:solidFill>
                <a:latin typeface="Verdana" charset="0"/>
                <a:ea typeface="ＭＳ Ｐゴシック" charset="0"/>
              </a:defRPr>
            </a:lvl4pPr>
            <a:lvl5pPr marL="2081883" indent="-231320" eaLnBrk="0" hangingPunct="0">
              <a:defRPr sz="2400">
                <a:solidFill>
                  <a:schemeClr val="tx1"/>
                </a:solidFill>
                <a:latin typeface="Verdana" charset="0"/>
                <a:ea typeface="ＭＳ Ｐゴシック" charset="0"/>
              </a:defRPr>
            </a:lvl5pPr>
            <a:lvl6pPr marL="2544524" indent="-231320" eaLnBrk="0" fontAlgn="base" hangingPunct="0">
              <a:spcBef>
                <a:spcPct val="0"/>
              </a:spcBef>
              <a:spcAft>
                <a:spcPct val="0"/>
              </a:spcAft>
              <a:defRPr sz="2400">
                <a:solidFill>
                  <a:schemeClr val="tx1"/>
                </a:solidFill>
                <a:latin typeface="Verdana" charset="0"/>
                <a:ea typeface="ＭＳ Ｐゴシック" charset="0"/>
              </a:defRPr>
            </a:lvl6pPr>
            <a:lvl7pPr marL="3007164" indent="-231320" eaLnBrk="0" fontAlgn="base" hangingPunct="0">
              <a:spcBef>
                <a:spcPct val="0"/>
              </a:spcBef>
              <a:spcAft>
                <a:spcPct val="0"/>
              </a:spcAft>
              <a:defRPr sz="2400">
                <a:solidFill>
                  <a:schemeClr val="tx1"/>
                </a:solidFill>
                <a:latin typeface="Verdana" charset="0"/>
                <a:ea typeface="ＭＳ Ｐゴシック" charset="0"/>
              </a:defRPr>
            </a:lvl7pPr>
            <a:lvl8pPr marL="3469805" indent="-231320" eaLnBrk="0" fontAlgn="base" hangingPunct="0">
              <a:spcBef>
                <a:spcPct val="0"/>
              </a:spcBef>
              <a:spcAft>
                <a:spcPct val="0"/>
              </a:spcAft>
              <a:defRPr sz="2400">
                <a:solidFill>
                  <a:schemeClr val="tx1"/>
                </a:solidFill>
                <a:latin typeface="Verdana" charset="0"/>
                <a:ea typeface="ＭＳ Ｐゴシック" charset="0"/>
              </a:defRPr>
            </a:lvl8pPr>
            <a:lvl9pPr marL="3932446" indent="-23132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E0D24CE-AB56-E140-91F1-640A6214BF9A}" type="slidenum">
              <a:rPr lang="en-US" sz="1200">
                <a:latin typeface="Arial" charset="0"/>
              </a:rPr>
              <a:pPr eaLnBrk="1" hangingPunct="1"/>
              <a:t>2</a:t>
            </a:fld>
            <a:endParaRPr lang="en-US" sz="1200">
              <a:latin typeface="Arial" charset="0"/>
            </a:endParaRPr>
          </a:p>
        </p:txBody>
      </p:sp>
    </p:spTree>
    <p:extLst>
      <p:ext uri="{BB962C8B-B14F-4D97-AF65-F5344CB8AC3E}">
        <p14:creationId xmlns:p14="http://schemas.microsoft.com/office/powerpoint/2010/main" val="226636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0488" y="1162050"/>
            <a:ext cx="4179887" cy="3135313"/>
          </a:xfrm>
        </p:spPr>
      </p:sp>
      <p:sp>
        <p:nvSpPr>
          <p:cNvPr id="3" name="Notes Placeholder 2"/>
          <p:cNvSpPr>
            <a:spLocks noGrp="1"/>
          </p:cNvSpPr>
          <p:nvPr>
            <p:ph type="body" idx="1"/>
          </p:nvPr>
        </p:nvSpPr>
        <p:spPr/>
        <p:txBody>
          <a:bodyPr/>
          <a:lstStyle/>
          <a:p>
            <a:pPr marL="0" indent="0" algn="ctr">
              <a:spcBef>
                <a:spcPct val="0"/>
              </a:spcBef>
              <a:buFont typeface="Arial" panose="020B0604020202020204" pitchFamily="34" charset="0"/>
              <a:buNone/>
            </a:pPr>
            <a:endParaRPr lang="en-US" altLang="en-US" sz="800" i="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900" i="0" dirty="0"/>
              <a:t>3 out of 4</a:t>
            </a:r>
            <a:r>
              <a:rPr lang="en-US" altLang="en-US" sz="900" i="0" baseline="0" dirty="0"/>
              <a:t> are not getting and may never get paid DD services.  Our job is to help the 3 get other kinds of support, and help ALL 4 figure out different ways of getting supports. </a:t>
            </a:r>
            <a:endParaRPr lang="en-US" altLang="en-US" sz="900" i="0" dirty="0"/>
          </a:p>
          <a:p>
            <a:endParaRPr lang="en-US" sz="900" i="1" dirty="0"/>
          </a:p>
          <a:p>
            <a:endParaRPr lang="en-US" sz="900" i="1"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660989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t>
            </a:r>
            <a:r>
              <a:rPr lang="en-US" baseline="0" dirty="0"/>
              <a:t> to Missouri – the 35% represents those that are KNOWN to the system.  19% get case management only, which if you ask an individual or family, means they aren’t getting any paid services!   TCM used to be the “golden ticket” – before the Medicaid waivers, TCM meant that the SC was doing everything they could to help the individual have a good life even though they weren’t receiving paid services.  We need to get back to our roots – LC tools help change THAT conversation – how can we help someone have a good life even when they get no paid services!!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21</a:t>
            </a:fld>
            <a:endParaRPr lang="en-US"/>
          </a:p>
        </p:txBody>
      </p:sp>
    </p:spTree>
    <p:extLst>
      <p:ext uri="{BB962C8B-B14F-4D97-AF65-F5344CB8AC3E}">
        <p14:creationId xmlns:p14="http://schemas.microsoft.com/office/powerpoint/2010/main" val="3267190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22</a:t>
            </a:fld>
            <a:endParaRPr lang="en-US"/>
          </a:p>
        </p:txBody>
      </p:sp>
    </p:spTree>
    <p:extLst>
      <p:ext uri="{BB962C8B-B14F-4D97-AF65-F5344CB8AC3E}">
        <p14:creationId xmlns:p14="http://schemas.microsoft.com/office/powerpoint/2010/main" val="3537239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kern="1200" dirty="0">
                <a:solidFill>
                  <a:schemeClr val="tx1"/>
                </a:solidFill>
                <a:latin typeface="+mn-lt"/>
                <a:ea typeface="+mn-ea"/>
                <a:cs typeface="+mn-cs"/>
              </a:rPr>
              <a:t>No matter if person lives with their family (or not), talks to (or not) or if the family goes to meetings with the person</a:t>
            </a:r>
          </a:p>
          <a:p>
            <a:r>
              <a:rPr lang="en-US" dirty="0"/>
              <a:t> </a:t>
            </a:r>
          </a:p>
          <a:p>
            <a:r>
              <a:rPr lang="en-US" dirty="0"/>
              <a:t>We have to be OPEN to their definition of family!  </a:t>
            </a:r>
          </a:p>
        </p:txBody>
      </p:sp>
      <p:sp>
        <p:nvSpPr>
          <p:cNvPr id="4" name="Slide Number Placeholder 3"/>
          <p:cNvSpPr>
            <a:spLocks noGrp="1"/>
          </p:cNvSpPr>
          <p:nvPr>
            <p:ph type="sldNum" sz="quarter" idx="10"/>
          </p:nvPr>
        </p:nvSpPr>
        <p:spPr/>
        <p:txBody>
          <a:bodyPr/>
          <a:lstStyle/>
          <a:p>
            <a:fld id="{43D0BFF0-BC4A-4F83-AF42-DF149487A101}" type="slidenum">
              <a:rPr lang="en-US" smtClean="0"/>
              <a:pPr/>
              <a:t>23</a:t>
            </a:fld>
            <a:endParaRPr lang="en-US"/>
          </a:p>
        </p:txBody>
      </p:sp>
    </p:spTree>
    <p:extLst>
      <p:ext uri="{BB962C8B-B14F-4D97-AF65-F5344CB8AC3E}">
        <p14:creationId xmlns:p14="http://schemas.microsoft.com/office/powerpoint/2010/main" val="3801797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Biology – are we tall or short?  Do</a:t>
            </a:r>
            <a:r>
              <a:rPr lang="en-US" baseline="0" dirty="0"/>
              <a:t> we inherit tendency for certain illness?  What do I want to do or be?  </a:t>
            </a:r>
          </a:p>
          <a:p>
            <a:r>
              <a:rPr lang="en-US" baseline="0" dirty="0"/>
              <a:t>Socially – impact of reputation of the family – good or bad (like in school if you had an older brother/sister attend before you); connected socially/social networks  (what are those connections and reputations??)</a:t>
            </a:r>
          </a:p>
          <a:p>
            <a:r>
              <a:rPr lang="en-US" baseline="0" dirty="0"/>
              <a:t>Environmentally – the neighborhood we grow up in; our family’s education level, financial status;  </a:t>
            </a:r>
          </a:p>
          <a:p>
            <a:r>
              <a:rPr lang="en-US" baseline="0" dirty="0"/>
              <a:t>Policy – house rules and expectations;  important to understand expectations and norms. (everyone expected to go to college; make your bed every morning) Family CULTURE – so important – what you do on holiday, birthdays, traditions and things that are important in your family culture; how to hang stockings.  WHO is going to know the family rituals???</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24</a:t>
            </a:fld>
            <a:endParaRPr lang="en-US"/>
          </a:p>
        </p:txBody>
      </p:sp>
    </p:spTree>
    <p:extLst>
      <p:ext uri="{BB962C8B-B14F-4D97-AF65-F5344CB8AC3E}">
        <p14:creationId xmlns:p14="http://schemas.microsoft.com/office/powerpoint/2010/main" val="408570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fear of all parents/families</a:t>
            </a:r>
            <a:r>
              <a:rPr lang="en-US" baseline="0" dirty="0"/>
              <a:t> --- what will  happen when I’m GONE?</a:t>
            </a:r>
          </a:p>
          <a:p>
            <a:r>
              <a:rPr lang="en-US" baseline="0" dirty="0"/>
              <a:t>Having conversations with families (especially parents) about “Caring About” – who else can fill these roles when you are gone, and how can you start giving some of those things to others NOW while you are still around? </a:t>
            </a:r>
          </a:p>
          <a:p>
            <a:r>
              <a:rPr lang="en-US" baseline="0" dirty="0"/>
              <a:t>It doesn’t matter if you think you have all the “caring for” covered when you’re gone – what if it all falls apart?  If there is no one that cares ABOUT the person to figure it out, then it’s all for naught. </a:t>
            </a:r>
          </a:p>
          <a:p>
            <a:endParaRPr lang="en-US" baseline="0" dirty="0"/>
          </a:p>
          <a:p>
            <a:r>
              <a:rPr lang="en-US" baseline="0" dirty="0"/>
              <a:t>AND who does the person care about?  Do they send cards or call on birthdays for loved ones?  Is there someone they are about that they also care FOR?  (</a:t>
            </a:r>
            <a:r>
              <a:rPr lang="en-US" baseline="0" dirty="0" err="1"/>
              <a:t>ie</a:t>
            </a:r>
            <a:r>
              <a:rPr lang="en-US" baseline="0" dirty="0"/>
              <a:t>- interdependent relationships especially with older families)</a:t>
            </a:r>
            <a:endParaRPr lang="en-US" dirty="0"/>
          </a:p>
          <a:p>
            <a:endParaRPr lang="en-US" dirty="0"/>
          </a:p>
          <a:p>
            <a:endParaRPr lang="en-US" dirty="0"/>
          </a:p>
          <a:p>
            <a:r>
              <a:rPr lang="en-US" dirty="0"/>
              <a:t>RECIPROCAL - reciprocity</a:t>
            </a:r>
          </a:p>
        </p:txBody>
      </p:sp>
      <p:sp>
        <p:nvSpPr>
          <p:cNvPr id="4" name="Slide Number Placeholder 3"/>
          <p:cNvSpPr>
            <a:spLocks noGrp="1"/>
          </p:cNvSpPr>
          <p:nvPr>
            <p:ph type="sldNum" sz="quarter" idx="10"/>
          </p:nvPr>
        </p:nvSpPr>
        <p:spPr/>
        <p:txBody>
          <a:bodyPr/>
          <a:lstStyle/>
          <a:p>
            <a:fld id="{43D0BFF0-BC4A-4F83-AF42-DF149487A101}" type="slidenum">
              <a:rPr lang="en-US" smtClean="0"/>
              <a:pPr/>
              <a:t>25</a:t>
            </a:fld>
            <a:endParaRPr lang="en-US"/>
          </a:p>
        </p:txBody>
      </p:sp>
    </p:spTree>
    <p:extLst>
      <p:ext uri="{BB962C8B-B14F-4D97-AF65-F5344CB8AC3E}">
        <p14:creationId xmlns:p14="http://schemas.microsoft.com/office/powerpoint/2010/main" val="2040314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Old title:  </a:t>
            </a:r>
            <a:r>
              <a:rPr lang="en-US" altLang="en-US" sz="1200" dirty="0"/>
              <a:t>Where Do People with Disabilities Live AND Receive Services?</a:t>
            </a:r>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1567" indent="-289064">
              <a:defRPr>
                <a:solidFill>
                  <a:schemeClr val="tx1"/>
                </a:solidFill>
                <a:latin typeface="Calibri" panose="020F0502020204030204" pitchFamily="34" charset="0"/>
              </a:defRPr>
            </a:lvl2pPr>
            <a:lvl3pPr marL="1156256" indent="-231250">
              <a:defRPr>
                <a:solidFill>
                  <a:schemeClr val="tx1"/>
                </a:solidFill>
                <a:latin typeface="Calibri" panose="020F0502020204030204" pitchFamily="34" charset="0"/>
              </a:defRPr>
            </a:lvl3pPr>
            <a:lvl4pPr marL="1618758" indent="-231250">
              <a:defRPr>
                <a:solidFill>
                  <a:schemeClr val="tx1"/>
                </a:solidFill>
                <a:latin typeface="Calibri" panose="020F0502020204030204" pitchFamily="34" charset="0"/>
              </a:defRPr>
            </a:lvl4pPr>
            <a:lvl5pPr marL="2081259" indent="-231250">
              <a:defRPr>
                <a:solidFill>
                  <a:schemeClr val="tx1"/>
                </a:solidFill>
                <a:latin typeface="Calibri" panose="020F0502020204030204" pitchFamily="34" charset="0"/>
              </a:defRPr>
            </a:lvl5pPr>
            <a:lvl6pPr marL="2543762" indent="-231250" eaLnBrk="0" fontAlgn="base" hangingPunct="0">
              <a:spcBef>
                <a:spcPct val="0"/>
              </a:spcBef>
              <a:spcAft>
                <a:spcPct val="0"/>
              </a:spcAft>
              <a:defRPr>
                <a:solidFill>
                  <a:schemeClr val="tx1"/>
                </a:solidFill>
                <a:latin typeface="Calibri" panose="020F0502020204030204" pitchFamily="34" charset="0"/>
              </a:defRPr>
            </a:lvl6pPr>
            <a:lvl7pPr marL="3006264" indent="-231250" eaLnBrk="0" fontAlgn="base" hangingPunct="0">
              <a:spcBef>
                <a:spcPct val="0"/>
              </a:spcBef>
              <a:spcAft>
                <a:spcPct val="0"/>
              </a:spcAft>
              <a:defRPr>
                <a:solidFill>
                  <a:schemeClr val="tx1"/>
                </a:solidFill>
                <a:latin typeface="Calibri" panose="020F0502020204030204" pitchFamily="34" charset="0"/>
              </a:defRPr>
            </a:lvl7pPr>
            <a:lvl8pPr marL="3468767" indent="-231250" eaLnBrk="0" fontAlgn="base" hangingPunct="0">
              <a:spcBef>
                <a:spcPct val="0"/>
              </a:spcBef>
              <a:spcAft>
                <a:spcPct val="0"/>
              </a:spcAft>
              <a:defRPr>
                <a:solidFill>
                  <a:schemeClr val="tx1"/>
                </a:solidFill>
                <a:latin typeface="Calibri" panose="020F0502020204030204" pitchFamily="34" charset="0"/>
              </a:defRPr>
            </a:lvl8pPr>
            <a:lvl9pPr marL="3931268" indent="-231250" eaLnBrk="0" fontAlgn="base" hangingPunct="0">
              <a:spcBef>
                <a:spcPct val="0"/>
              </a:spcBef>
              <a:spcAft>
                <a:spcPct val="0"/>
              </a:spcAft>
              <a:defRPr>
                <a:solidFill>
                  <a:schemeClr val="tx1"/>
                </a:solidFill>
                <a:latin typeface="Calibri" panose="020F0502020204030204" pitchFamily="34" charset="0"/>
              </a:defRPr>
            </a:lvl9pPr>
          </a:lstStyle>
          <a:p>
            <a:fld id="{A7BE03F7-4DBB-4F5F-A7AE-0BFC9F81A006}" type="slidenum">
              <a:rPr lang="en-US" altLang="en-US">
                <a:solidFill>
                  <a:prstClr val="black"/>
                </a:solidFill>
                <a:latin typeface="Arial" panose="020B0604020202020204" pitchFamily="34" charset="0"/>
                <a:ea typeface="ＭＳ Ｐゴシック" panose="020B0600070205080204" pitchFamily="34" charset="-128"/>
                <a:cs typeface="Arial" panose="020B0604020202020204" pitchFamily="34" charset="0"/>
              </a:rPr>
              <a:pPr/>
              <a:t>26</a:t>
            </a:fld>
            <a:endParaRPr lang="en-US" alt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40504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27</a:t>
            </a:fld>
            <a:endParaRPr lang="en-US"/>
          </a:p>
        </p:txBody>
      </p:sp>
    </p:spTree>
    <p:extLst>
      <p:ext uri="{BB962C8B-B14F-4D97-AF65-F5344CB8AC3E}">
        <p14:creationId xmlns:p14="http://schemas.microsoft.com/office/powerpoint/2010/main" val="801000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28</a:t>
            </a:fld>
            <a:endParaRPr lang="en-US"/>
          </a:p>
        </p:txBody>
      </p:sp>
    </p:spTree>
    <p:extLst>
      <p:ext uri="{BB962C8B-B14F-4D97-AF65-F5344CB8AC3E}">
        <p14:creationId xmlns:p14="http://schemas.microsoft.com/office/powerpoint/2010/main" val="326689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plan with people</a:t>
            </a:r>
            <a:r>
              <a:rPr lang="en-US" baseline="0" dirty="0"/>
              <a:t> if you don’t know their finish line?  </a:t>
            </a:r>
            <a:br>
              <a:rPr lang="en-US" baseline="0" dirty="0"/>
            </a:br>
            <a:r>
              <a:rPr lang="en-US" baseline="0" dirty="0"/>
              <a:t>Resource Center – we try to figure out WHY they are asking for a service – story about mom asking for </a:t>
            </a:r>
            <a:r>
              <a:rPr lang="en-US" baseline="0" dirty="0" err="1"/>
              <a:t>DayHab</a:t>
            </a:r>
            <a:r>
              <a:rPr lang="en-US" baseline="0" dirty="0"/>
              <a:t> because her son actually needed transportation to his job and </a:t>
            </a:r>
            <a:r>
              <a:rPr lang="en-US" baseline="0" dirty="0" err="1"/>
              <a:t>dayhab</a:t>
            </a:r>
            <a:r>
              <a:rPr lang="en-US" baseline="0" dirty="0"/>
              <a:t> has transportation.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29</a:t>
            </a:fld>
            <a:endParaRPr lang="en-US"/>
          </a:p>
        </p:txBody>
      </p:sp>
    </p:spTree>
    <p:extLst>
      <p:ext uri="{BB962C8B-B14F-4D97-AF65-F5344CB8AC3E}">
        <p14:creationId xmlns:p14="http://schemas.microsoft.com/office/powerpoint/2010/main" val="144438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FFC148-FD8E-404F-9E80-9E54C76D8C0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59582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What kinds of things did</a:t>
            </a:r>
            <a:r>
              <a:rPr lang="en-US" baseline="0" dirty="0">
                <a:latin typeface="Arial" panose="020B0604020202020204" pitchFamily="34" charset="0"/>
              </a:rPr>
              <a:t> you say earlier for YOUR good life?  PWD and families usually want those same types of things. Everybody “gets” what the good life is.  We just don’t usually ask them!  What kinds of things do you think PWD and families will say they DON’T want?  Sometimes you need to start there – they may not know what they want (because they are thinking in disability world) but they almost always can tell you want they don’t.  FAMILY should have a good life trajectory too</a:t>
            </a:r>
          </a:p>
          <a:p>
            <a:endParaRPr lang="en-US" baseline="0" dirty="0">
              <a:latin typeface="Arial" panose="020B0604020202020204" pitchFamily="34" charset="0"/>
            </a:endParaRPr>
          </a:p>
          <a:p>
            <a:r>
              <a:rPr lang="en-US" baseline="0" dirty="0">
                <a:latin typeface="Arial" panose="020B0604020202020204" pitchFamily="34" charset="0"/>
              </a:rPr>
              <a:t>TRAJECTORY is the path that will either lead you toward the good life or toward things you don’t want. Think about throwing a football – the path that the ball takes on it’s way to the receiver is the trajectory.  If you shoot an arrow, or a nerf gun – the path that the arrow follows is the trajectory.   CAN START at ANY AGE!!!!</a:t>
            </a:r>
          </a:p>
          <a:p>
            <a:r>
              <a:rPr lang="en-US" baseline="0" dirty="0">
                <a:latin typeface="Arial" panose="020B0604020202020204" pitchFamily="34" charset="0"/>
              </a:rPr>
              <a:t>Support coordinators, providers, </a:t>
            </a:r>
            <a:r>
              <a:rPr lang="en-US" baseline="0" dirty="0" err="1">
                <a:latin typeface="Arial" panose="020B0604020202020204" pitchFamily="34" charset="0"/>
              </a:rPr>
              <a:t>DSP’s</a:t>
            </a:r>
            <a:r>
              <a:rPr lang="en-US" baseline="0" dirty="0">
                <a:latin typeface="Arial" panose="020B0604020202020204" pitchFamily="34" charset="0"/>
              </a:rPr>
              <a:t>, VR counselors, teachers….. ALL have the power to impact someone’s trajectory, sometimes negatively, by their actions or words.  We must be very careful and mindful of the impact we can have.  Are we nudging person and family toward what they want or what they don’t want??   EACH interaction, think about which way it pointed their trajectory! </a:t>
            </a:r>
          </a:p>
          <a:p>
            <a:r>
              <a:rPr lang="en-US" baseline="0" dirty="0">
                <a:latin typeface="Arial" panose="020B0604020202020204" pitchFamily="34" charset="0"/>
              </a:rPr>
              <a:t>KINDERGARTEN story – segregated class and safer special bus</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61" indent="-289138" eaLnBrk="0" hangingPunct="0">
              <a:defRPr sz="2400">
                <a:solidFill>
                  <a:schemeClr val="tx1"/>
                </a:solidFill>
                <a:latin typeface="Verdana" panose="020B0604030504040204" pitchFamily="34" charset="0"/>
                <a:ea typeface="MS PGothic" panose="020B0600070205080204" pitchFamily="34" charset="-128"/>
              </a:defRPr>
            </a:lvl2pPr>
            <a:lvl3pPr marL="1156555" indent="-231310" eaLnBrk="0" hangingPunct="0">
              <a:defRPr sz="2400">
                <a:solidFill>
                  <a:schemeClr val="tx1"/>
                </a:solidFill>
                <a:latin typeface="Verdana" panose="020B0604030504040204" pitchFamily="34" charset="0"/>
                <a:ea typeface="MS PGothic" panose="020B0600070205080204" pitchFamily="34" charset="-128"/>
              </a:defRPr>
            </a:lvl3pPr>
            <a:lvl4pPr marL="1619177" indent="-231310" eaLnBrk="0" hangingPunct="0">
              <a:defRPr sz="2400">
                <a:solidFill>
                  <a:schemeClr val="tx1"/>
                </a:solidFill>
                <a:latin typeface="Verdana" panose="020B0604030504040204" pitchFamily="34" charset="0"/>
                <a:ea typeface="MS PGothic" panose="020B0600070205080204" pitchFamily="34" charset="-128"/>
              </a:defRPr>
            </a:lvl4pPr>
            <a:lvl5pPr marL="2081799" indent="-231310" eaLnBrk="0" hangingPunct="0">
              <a:defRPr sz="2400">
                <a:solidFill>
                  <a:schemeClr val="tx1"/>
                </a:solidFill>
                <a:latin typeface="Verdana" panose="020B0604030504040204" pitchFamily="34" charset="0"/>
                <a:ea typeface="MS PGothic" panose="020B0600070205080204" pitchFamily="34" charset="-128"/>
              </a:defRPr>
            </a:lvl5pPr>
            <a:lvl6pPr marL="254442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04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664"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287"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solidFill>
                  <a:prstClr val="black"/>
                </a:solidFill>
                <a:latin typeface="Arial" panose="020B0604020202020204" pitchFamily="34" charset="0"/>
              </a:rPr>
              <a:pPr eaLnBrk="1" hangingPunct="1"/>
              <a:t>30</a:t>
            </a:fld>
            <a:endParaRPr lang="en-US"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200" b="1" dirty="0">
              <a:solidFill>
                <a:prstClr val="black"/>
              </a:solidFill>
            </a:endParaRPr>
          </a:p>
          <a:p>
            <a:r>
              <a:rPr lang="en-US" dirty="0">
                <a:latin typeface="Arial" panose="020B0604020202020204" pitchFamily="34" charset="0"/>
              </a:rPr>
              <a:t>Trajectory isn’t always</a:t>
            </a:r>
            <a:r>
              <a:rPr lang="en-US" baseline="0" dirty="0">
                <a:latin typeface="Arial" panose="020B0604020202020204" pitchFamily="34" charset="0"/>
              </a:rPr>
              <a:t> straight </a:t>
            </a:r>
          </a:p>
          <a:p>
            <a:r>
              <a:rPr lang="en-US" baseline="0" dirty="0">
                <a:latin typeface="Arial" panose="020B0604020202020204" pitchFamily="34" charset="0"/>
              </a:rPr>
              <a:t>Bumps in the road – you can get back on track </a:t>
            </a:r>
          </a:p>
          <a:p>
            <a:endParaRPr lang="en-US" baseline="0" dirty="0">
              <a:latin typeface="Arial" panose="020B0604020202020204" pitchFamily="34" charset="0"/>
            </a:endParaRPr>
          </a:p>
          <a:p>
            <a:r>
              <a:rPr lang="en-US" baseline="0" dirty="0">
                <a:latin typeface="Arial" panose="020B0604020202020204" pitchFamily="34" charset="0"/>
              </a:rPr>
              <a:t>VISION and TRAJECTORY can be very broad or very specific and time limited.  Might be what are we doing/what’s happening this week?</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61" indent="-289138" eaLnBrk="0" hangingPunct="0">
              <a:defRPr sz="2400">
                <a:solidFill>
                  <a:schemeClr val="tx1"/>
                </a:solidFill>
                <a:latin typeface="Verdana" panose="020B0604030504040204" pitchFamily="34" charset="0"/>
                <a:ea typeface="MS PGothic" panose="020B0600070205080204" pitchFamily="34" charset="-128"/>
              </a:defRPr>
            </a:lvl2pPr>
            <a:lvl3pPr marL="1156555" indent="-231310" eaLnBrk="0" hangingPunct="0">
              <a:defRPr sz="2400">
                <a:solidFill>
                  <a:schemeClr val="tx1"/>
                </a:solidFill>
                <a:latin typeface="Verdana" panose="020B0604030504040204" pitchFamily="34" charset="0"/>
                <a:ea typeface="MS PGothic" panose="020B0600070205080204" pitchFamily="34" charset="-128"/>
              </a:defRPr>
            </a:lvl3pPr>
            <a:lvl4pPr marL="1619177" indent="-231310" eaLnBrk="0" hangingPunct="0">
              <a:defRPr sz="2400">
                <a:solidFill>
                  <a:schemeClr val="tx1"/>
                </a:solidFill>
                <a:latin typeface="Verdana" panose="020B0604030504040204" pitchFamily="34" charset="0"/>
                <a:ea typeface="MS PGothic" panose="020B0600070205080204" pitchFamily="34" charset="-128"/>
              </a:defRPr>
            </a:lvl4pPr>
            <a:lvl5pPr marL="2081799" indent="-231310" eaLnBrk="0" hangingPunct="0">
              <a:defRPr sz="2400">
                <a:solidFill>
                  <a:schemeClr val="tx1"/>
                </a:solidFill>
                <a:latin typeface="Verdana" panose="020B0604030504040204" pitchFamily="34" charset="0"/>
                <a:ea typeface="MS PGothic" panose="020B0600070205080204" pitchFamily="34" charset="-128"/>
              </a:defRPr>
            </a:lvl5pPr>
            <a:lvl6pPr marL="254442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04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664"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287"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solidFill>
                  <a:prstClr val="black"/>
                </a:solidFill>
                <a:latin typeface="Arial" panose="020B0604020202020204" pitchFamily="34" charset="0"/>
              </a:rPr>
              <a:pPr eaLnBrk="1" hangingPunct="1"/>
              <a:t>31</a:t>
            </a:fld>
            <a:endParaRPr lang="en-US"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894352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consider the individual’s stage of</a:t>
            </a:r>
            <a:r>
              <a:rPr lang="en-US" baseline="0" dirty="0"/>
              <a:t> life, but also where other family members are in their lives.  Are the parents aging?  Are the siblings raising their own families?  Is a sibling going away to college?  </a:t>
            </a:r>
          </a:p>
          <a:p>
            <a:r>
              <a:rPr lang="en-US" baseline="0" dirty="0"/>
              <a:t>Stages – what happens in early or any stage, affects the stages to come.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Stages – what happens in early or any stage, affects the stages to come. You have them for only a very short time in their lifespan, but what happens in those years can have profound effect on future (adult) years!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*45 Year old PWD – parent is 65 or older and might be caring for their own elderly 95 year old parent!</a:t>
            </a:r>
            <a:endParaRPr lang="en-US" dirty="0"/>
          </a:p>
          <a:p>
            <a:r>
              <a:rPr lang="en-US" dirty="0"/>
              <a:t>*12 year old with autism – also has a new baby in the house.</a:t>
            </a:r>
            <a:r>
              <a:rPr lang="en-US" baseline="0" dirty="0"/>
              <a:t>  </a:t>
            </a:r>
          </a:p>
          <a:p>
            <a:r>
              <a:rPr lang="en-US" baseline="0" dirty="0"/>
              <a:t>Consider the person you support in the context of their whole family dynamic!  </a:t>
            </a:r>
            <a:endParaRPr lang="en-US" dirty="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32</a:t>
            </a:fld>
            <a:endParaRPr lang="en-US"/>
          </a:p>
        </p:txBody>
      </p:sp>
    </p:spTree>
    <p:extLst>
      <p:ext uri="{BB962C8B-B14F-4D97-AF65-F5344CB8AC3E}">
        <p14:creationId xmlns:p14="http://schemas.microsoft.com/office/powerpoint/2010/main" val="989300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33</a:t>
            </a:fld>
            <a:endParaRPr lang="en-US"/>
          </a:p>
        </p:txBody>
      </p:sp>
    </p:spTree>
    <p:extLst>
      <p:ext uri="{BB962C8B-B14F-4D97-AF65-F5344CB8AC3E}">
        <p14:creationId xmlns:p14="http://schemas.microsoft.com/office/powerpoint/2010/main" val="1816389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People need to be allowed to take risks and make mistakes – and not pay for it forever.  We all make</a:t>
            </a:r>
            <a:r>
              <a:rPr lang="en-US" baseline="0" dirty="0">
                <a:latin typeface="Arial" panose="020B0604020202020204" pitchFamily="34" charset="0"/>
              </a:rPr>
              <a:t> mistakes and move past it – but PWD often are labeled or restricted for life if they make even a simple mistake.  “fire-starter” “sexual predator”  “can’t use the internet”  </a:t>
            </a:r>
          </a:p>
          <a:p>
            <a:endParaRPr lang="en-US" baseline="0" dirty="0">
              <a:latin typeface="Arial" panose="020B0604020202020204" pitchFamily="34" charset="0"/>
            </a:endParaRPr>
          </a:p>
          <a:p>
            <a:r>
              <a:rPr lang="en-US" baseline="0" dirty="0">
                <a:latin typeface="Arial" panose="020B0604020202020204" pitchFamily="34" charset="0"/>
              </a:rPr>
              <a:t>Person doesn’t learn to STAY SAFE if someone is always protecting them from everything! </a:t>
            </a:r>
            <a:endParaRPr lang="en-US" dirty="0">
              <a:latin typeface="Arial" panose="020B0604020202020204" pitchFamily="34" charset="0"/>
            </a:endParaRPr>
          </a:p>
          <a:p>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34</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35</a:t>
            </a:fld>
            <a:endParaRPr lang="en-US"/>
          </a:p>
        </p:txBody>
      </p:sp>
    </p:spTree>
    <p:extLst>
      <p:ext uri="{BB962C8B-B14F-4D97-AF65-F5344CB8AC3E}">
        <p14:creationId xmlns:p14="http://schemas.microsoft.com/office/powerpoint/2010/main" val="1605710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100% can have</a:t>
            </a:r>
            <a:r>
              <a:rPr lang="en-US" baseline="0" dirty="0"/>
              <a:t> access to the 3 buckets  - even if they never receive formal services</a:t>
            </a:r>
          </a:p>
          <a:p>
            <a:endParaRPr lang="en-US" baseline="0" dirty="0"/>
          </a:p>
          <a:p>
            <a:r>
              <a:rPr lang="en-US" baseline="0" dirty="0"/>
              <a:t>YOU don’t have to know everything or provide it – but you can refer them to someone that does.  Every state has a family to family organization, and many have parent to parent networks.  </a:t>
            </a:r>
          </a:p>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0578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do we get the supports needed for the GOOD LIFE???</a:t>
            </a:r>
          </a:p>
        </p:txBody>
      </p:sp>
      <p:sp>
        <p:nvSpPr>
          <p:cNvPr id="4" name="Slide Number Placeholder 3"/>
          <p:cNvSpPr>
            <a:spLocks noGrp="1"/>
          </p:cNvSpPr>
          <p:nvPr>
            <p:ph type="sldNum" sz="quarter" idx="10"/>
          </p:nvPr>
        </p:nvSpPr>
        <p:spPr/>
        <p:txBody>
          <a:bodyPr/>
          <a:lstStyle/>
          <a:p>
            <a:fld id="{43D0BFF0-BC4A-4F83-AF42-DF149487A101}" type="slidenum">
              <a:rPr lang="en-US" smtClean="0"/>
              <a:pPr/>
              <a:t>37</a:t>
            </a:fld>
            <a:endParaRPr lang="en-US"/>
          </a:p>
        </p:txBody>
      </p:sp>
    </p:spTree>
    <p:extLst>
      <p:ext uri="{BB962C8B-B14F-4D97-AF65-F5344CB8AC3E}">
        <p14:creationId xmlns:p14="http://schemas.microsoft.com/office/powerpoint/2010/main" val="493084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38</a:t>
            </a:fld>
            <a:endParaRPr lang="en-US"/>
          </a:p>
        </p:txBody>
      </p:sp>
    </p:spTree>
    <p:extLst>
      <p:ext uri="{BB962C8B-B14F-4D97-AF65-F5344CB8AC3E}">
        <p14:creationId xmlns:p14="http://schemas.microsoft.com/office/powerpoint/2010/main" val="990352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MAPPING</a:t>
            </a:r>
          </a:p>
          <a:p>
            <a:r>
              <a:rPr lang="en-US" dirty="0"/>
              <a:t>PROBLEM</a:t>
            </a:r>
            <a:r>
              <a:rPr lang="en-US" baseline="0" dirty="0"/>
              <a:t> SOLVING</a:t>
            </a:r>
          </a:p>
          <a:p>
            <a:r>
              <a:rPr lang="en-US" baseline="0" dirty="0"/>
              <a:t>PLANNING LTSS</a:t>
            </a:r>
          </a:p>
          <a:p>
            <a:r>
              <a:rPr lang="en-US" baseline="0" dirty="0"/>
              <a:t>PLANNING ACTIVITIES</a:t>
            </a:r>
          </a:p>
          <a:p>
            <a:r>
              <a:rPr lang="en-US" baseline="0" dirty="0"/>
              <a:t>We ALL do this without even thinking about it</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39</a:t>
            </a:fld>
            <a:endParaRPr lang="en-US"/>
          </a:p>
        </p:txBody>
      </p:sp>
    </p:spTree>
    <p:extLst>
      <p:ext uri="{BB962C8B-B14F-4D97-AF65-F5344CB8AC3E}">
        <p14:creationId xmlns:p14="http://schemas.microsoft.com/office/powerpoint/2010/main" val="17857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l">
              <a:defRPr/>
            </a:pPr>
            <a:r>
              <a:rPr lang="en-US" sz="1000" b="0" dirty="0">
                <a:latin typeface="Verdana" pitchFamily="34" charset="0"/>
                <a:cs typeface="Arial" charset="0"/>
              </a:rPr>
              <a:t>DEMAND</a:t>
            </a:r>
            <a:r>
              <a:rPr lang="en-US" sz="1000" b="0" baseline="0" dirty="0">
                <a:latin typeface="Verdana" pitchFamily="34" charset="0"/>
                <a:cs typeface="Arial" charset="0"/>
              </a:rPr>
              <a:t> for services going UP, while BUDGET is going DOWN.  Workforce – females between 25 and 45, going DOWN.  Elderly using $ and people resources that IDD also uses.  </a:t>
            </a:r>
          </a:p>
          <a:p>
            <a:pPr algn="l">
              <a:defRPr/>
            </a:pPr>
            <a:r>
              <a:rPr lang="en-US" sz="1000" b="0" baseline="0" dirty="0">
                <a:latin typeface="Verdana" pitchFamily="34" charset="0"/>
                <a:cs typeface="Arial" charset="0"/>
              </a:rPr>
              <a:t>Expectations of younger generation that has grown up with FULL </a:t>
            </a:r>
            <a:r>
              <a:rPr lang="en-US" sz="1000" b="0" baseline="0" dirty="0" err="1">
                <a:latin typeface="Verdana" pitchFamily="34" charset="0"/>
                <a:cs typeface="Arial" charset="0"/>
              </a:rPr>
              <a:t>iinclusion</a:t>
            </a:r>
            <a:r>
              <a:rPr lang="en-US" sz="1000" b="0" baseline="0" dirty="0">
                <a:latin typeface="Verdana" pitchFamily="34" charset="0"/>
                <a:cs typeface="Arial" charset="0"/>
              </a:rPr>
              <a:t>.</a:t>
            </a:r>
          </a:p>
          <a:p>
            <a:pPr algn="l">
              <a:defRPr/>
            </a:pPr>
            <a:r>
              <a:rPr lang="en-US" sz="1000" b="0" baseline="0" dirty="0">
                <a:latin typeface="Verdana" pitchFamily="34" charset="0"/>
                <a:cs typeface="Arial" charset="0"/>
              </a:rPr>
              <a:t>Policy – moving away from institutional and congregate settings, and employment and community inclusion is an expectation. </a:t>
            </a:r>
            <a:endParaRPr lang="en-US" sz="1000" b="0" dirty="0">
              <a:latin typeface="Verdana" pitchFamily="34" charset="0"/>
              <a:cs typeface="Arial" charset="0"/>
            </a:endParaRPr>
          </a:p>
          <a:p>
            <a:pPr algn="l">
              <a:defRPr/>
            </a:pPr>
            <a:endParaRPr lang="en-US" sz="1000" b="0" dirty="0">
              <a:latin typeface="Verdana" pitchFamily="34" charset="0"/>
              <a:cs typeface="Arial" charset="0"/>
            </a:endParaRPr>
          </a:p>
          <a:p>
            <a:pPr algn="l">
              <a:defRPr/>
            </a:pPr>
            <a:r>
              <a:rPr lang="en-US" sz="1000" b="0" dirty="0">
                <a:latin typeface="Verdana" pitchFamily="34" charset="0"/>
                <a:cs typeface="Arial" charset="0"/>
              </a:rPr>
              <a:t>Providers</a:t>
            </a:r>
            <a:r>
              <a:rPr lang="en-US" sz="1000" b="0" baseline="0" dirty="0">
                <a:latin typeface="Verdana" pitchFamily="34" charset="0"/>
                <a:cs typeface="Arial" charset="0"/>
              </a:rPr>
              <a:t> expected to do MORE for less </a:t>
            </a:r>
            <a:endParaRPr lang="en-US" sz="1000" b="0" dirty="0">
              <a:latin typeface="Verdana" pitchFamily="34" charset="0"/>
              <a:cs typeface="Arial" charset="0"/>
            </a:endParaRPr>
          </a:p>
          <a:p>
            <a:pPr>
              <a:defRPr/>
            </a:pPr>
            <a:endParaRPr lang="en-US" sz="1000" b="1" dirty="0">
              <a:latin typeface="Verdana" pitchFamily="34" charset="0"/>
              <a:cs typeface="Arial" charset="0"/>
            </a:endParaRPr>
          </a:p>
          <a:p>
            <a:pPr>
              <a:defRPr/>
            </a:pPr>
            <a:r>
              <a:rPr lang="en-US" sz="1000" b="1" dirty="0">
                <a:latin typeface="Verdana" pitchFamily="34" charset="0"/>
                <a:cs typeface="Arial" charset="0"/>
              </a:rPr>
              <a:t>Key Federal Policy:</a:t>
            </a:r>
          </a:p>
          <a:p>
            <a:pPr marL="289107" indent="-289107">
              <a:buFont typeface="Arial"/>
              <a:buChar char="•"/>
              <a:defRPr/>
            </a:pPr>
            <a:r>
              <a:rPr lang="en-US" sz="1000" dirty="0">
                <a:latin typeface="Verdana" pitchFamily="34" charset="0"/>
                <a:cs typeface="Arial" charset="0"/>
              </a:rPr>
              <a:t>Developmental Disability Act</a:t>
            </a:r>
          </a:p>
          <a:p>
            <a:pPr marL="289107" indent="-289107">
              <a:buFont typeface="Arial"/>
              <a:buChar char="•"/>
              <a:defRPr/>
            </a:pPr>
            <a:r>
              <a:rPr lang="en-US" sz="1000" dirty="0">
                <a:latin typeface="Verdana" pitchFamily="34" charset="0"/>
                <a:cs typeface="Arial" charset="0"/>
              </a:rPr>
              <a:t>Individuals with Disabilities Education Act</a:t>
            </a:r>
          </a:p>
          <a:p>
            <a:pPr marL="289107" indent="-289107">
              <a:buFont typeface="Arial"/>
              <a:buChar char="•"/>
              <a:defRPr/>
            </a:pPr>
            <a:r>
              <a:rPr lang="en-US" sz="1000" dirty="0">
                <a:latin typeface="Verdana" pitchFamily="34" charset="0"/>
                <a:cs typeface="Arial" charset="0"/>
              </a:rPr>
              <a:t>Family and Medical Leave Act </a:t>
            </a:r>
          </a:p>
          <a:p>
            <a:pPr marL="289107" indent="-289107">
              <a:buFont typeface="Arial"/>
              <a:buChar char="•"/>
              <a:defRPr/>
            </a:pPr>
            <a:r>
              <a:rPr lang="en-US" sz="1000" dirty="0">
                <a:latin typeface="Verdana" pitchFamily="34" charset="0"/>
                <a:cs typeface="Arial" charset="0"/>
              </a:rPr>
              <a:t>Lifespan Respite Act </a:t>
            </a:r>
          </a:p>
          <a:p>
            <a:pPr marL="289107" indent="-289107">
              <a:buFont typeface="Arial"/>
              <a:buChar char="•"/>
              <a:defRPr/>
            </a:pPr>
            <a:r>
              <a:rPr lang="en-US" sz="1000" dirty="0">
                <a:latin typeface="Verdana" pitchFamily="34" charset="0"/>
                <a:cs typeface="Arial" charset="0"/>
              </a:rPr>
              <a:t>Older American’s Act</a:t>
            </a:r>
          </a:p>
          <a:p>
            <a:pPr marL="289107" indent="-289107">
              <a:buFont typeface="Arial"/>
              <a:buChar char="•"/>
              <a:defRPr/>
            </a:pPr>
            <a:r>
              <a:rPr lang="en-US" sz="1000" dirty="0">
                <a:latin typeface="Verdana" pitchFamily="34" charset="0"/>
                <a:cs typeface="Arial" charset="0"/>
              </a:rPr>
              <a:t>HCBS rules</a:t>
            </a:r>
          </a:p>
          <a:p>
            <a:pPr>
              <a:defRPr/>
            </a:pPr>
            <a:endParaRPr lang="en-US" sz="1000" i="1" dirty="0">
              <a:latin typeface="Verdana" pitchFamily="34" charset="0"/>
              <a:cs typeface="Arial" charset="0"/>
            </a:endParaRPr>
          </a:p>
          <a:p>
            <a:pPr>
              <a:defRPr/>
            </a:pPr>
            <a:r>
              <a:rPr lang="en-US" sz="1000" b="1" dirty="0">
                <a:latin typeface="Verdana" pitchFamily="34" charset="0"/>
                <a:cs typeface="Arial" charset="0"/>
              </a:rPr>
              <a:t>Key Federal Initiatives</a:t>
            </a:r>
          </a:p>
          <a:p>
            <a:pPr marL="289107" indent="-289107">
              <a:buFont typeface="Arial"/>
              <a:buChar char="•"/>
              <a:defRPr/>
            </a:pPr>
            <a:r>
              <a:rPr lang="en-US" dirty="0">
                <a:latin typeface="Verdana" pitchFamily="34" charset="0"/>
                <a:cs typeface="Arial" charset="0"/>
              </a:rPr>
              <a:t>Medicaid Money Follows the Person</a:t>
            </a:r>
          </a:p>
          <a:p>
            <a:pPr marL="289107" indent="-289107">
              <a:buFont typeface="Arial"/>
              <a:buChar char="•"/>
              <a:defRPr/>
            </a:pPr>
            <a:r>
              <a:rPr lang="en-US" dirty="0">
                <a:latin typeface="Verdana" pitchFamily="34" charset="0"/>
                <a:cs typeface="Arial" charset="0"/>
              </a:rPr>
              <a:t>SSA Ticket to Work</a:t>
            </a:r>
          </a:p>
          <a:p>
            <a:pPr marL="289107" indent="-289107">
              <a:buFont typeface="Arial"/>
              <a:buChar char="•"/>
              <a:defRPr/>
            </a:pPr>
            <a:r>
              <a:rPr lang="en-US" dirty="0">
                <a:latin typeface="Verdana" pitchFamily="34" charset="0"/>
                <a:cs typeface="Arial" charset="0"/>
              </a:rPr>
              <a:t>Aging and Disability Resource Centers</a:t>
            </a:r>
          </a:p>
          <a:p>
            <a:pPr marL="289107" indent="-289107">
              <a:buFont typeface="Arial"/>
              <a:buChar char="•"/>
              <a:defRPr/>
            </a:pPr>
            <a:r>
              <a:rPr lang="en-US" dirty="0">
                <a:latin typeface="Verdana" pitchFamily="34" charset="0"/>
                <a:cs typeface="Arial" charset="0"/>
              </a:rPr>
              <a:t>HHS Community Living Initiative</a:t>
            </a:r>
          </a:p>
          <a:p>
            <a:pPr marL="289107" indent="-289107">
              <a:buFont typeface="Arial"/>
              <a:buChar char="•"/>
              <a:defRPr/>
            </a:pPr>
            <a:endParaRPr lang="en-US" sz="1000" b="1" i="1" dirty="0">
              <a:latin typeface="Verdana" pitchFamily="34" charset="0"/>
              <a:cs typeface="Arial" charset="0"/>
            </a:endParaRPr>
          </a:p>
          <a:p>
            <a:pPr>
              <a:defRPr/>
            </a:pPr>
            <a:r>
              <a:rPr lang="en-US" sz="1000" b="1" i="1" dirty="0">
                <a:latin typeface="Verdana" pitchFamily="34" charset="0"/>
                <a:cs typeface="Arial" charset="0"/>
              </a:rPr>
              <a:t>Other Key Initiatives:</a:t>
            </a:r>
          </a:p>
          <a:p>
            <a:pPr marL="289107" indent="-289107">
              <a:buFont typeface="Arial"/>
              <a:buChar char="•"/>
              <a:defRPr/>
            </a:pPr>
            <a:r>
              <a:rPr lang="en-US" sz="1000" i="1" dirty="0">
                <a:latin typeface="Verdana" pitchFamily="34" charset="0"/>
                <a:cs typeface="Arial" charset="0"/>
              </a:rPr>
              <a:t>National Governors Association initiative “A Better Bottom Line:  Employing People with Disabilities”  </a:t>
            </a:r>
          </a:p>
          <a:p>
            <a:pPr>
              <a:defRPr/>
            </a:pPr>
            <a:endParaRPr lang="en-US" sz="1000" b="1" i="1" dirty="0">
              <a:latin typeface="Verdana" pitchFamily="34" charset="0"/>
              <a:cs typeface="Arial" charset="0"/>
            </a:endParaRPr>
          </a:p>
          <a:p>
            <a:pPr>
              <a:defRPr/>
            </a:pPr>
            <a:endParaRPr lang="en-US" sz="1000" i="1" dirty="0">
              <a:latin typeface="Verdana" pitchFamily="34" charset="0"/>
              <a:cs typeface="Arial" charset="0"/>
            </a:endParaRPr>
          </a:p>
          <a:p>
            <a:pPr>
              <a:defRPr/>
            </a:pPr>
            <a:r>
              <a:rPr lang="en-US" sz="800" b="1" dirty="0">
                <a:latin typeface="Verdana" pitchFamily="34" charset="0"/>
                <a:cs typeface="Arial" charset="0"/>
              </a:rPr>
              <a:t>Key Federal Policy:</a:t>
            </a:r>
          </a:p>
          <a:p>
            <a:pPr marL="289107" indent="-289107">
              <a:buFont typeface="Arial"/>
              <a:buChar char="•"/>
              <a:defRPr/>
            </a:pPr>
            <a:r>
              <a:rPr lang="en-US" sz="800" dirty="0">
                <a:latin typeface="Verdana" pitchFamily="34" charset="0"/>
                <a:cs typeface="Arial" charset="0"/>
              </a:rPr>
              <a:t>Developmental Disability Act</a:t>
            </a:r>
          </a:p>
          <a:p>
            <a:pPr marL="289107" indent="-289107">
              <a:buFont typeface="Arial"/>
              <a:buChar char="•"/>
              <a:defRPr/>
            </a:pPr>
            <a:r>
              <a:rPr lang="en-US" sz="800" dirty="0">
                <a:latin typeface="Verdana" pitchFamily="34" charset="0"/>
                <a:cs typeface="Arial" charset="0"/>
              </a:rPr>
              <a:t>Individuals with Disabilities Education Act</a:t>
            </a:r>
          </a:p>
          <a:p>
            <a:pPr marL="289107" indent="-289107">
              <a:buFont typeface="Arial"/>
              <a:buChar char="•"/>
              <a:defRPr/>
            </a:pPr>
            <a:r>
              <a:rPr lang="en-US" sz="800" dirty="0">
                <a:latin typeface="Verdana" pitchFamily="34" charset="0"/>
                <a:cs typeface="Arial" charset="0"/>
              </a:rPr>
              <a:t>Family and Medical Leave Act </a:t>
            </a:r>
          </a:p>
          <a:p>
            <a:pPr marL="289107" indent="-289107">
              <a:buFont typeface="Arial"/>
              <a:buChar char="•"/>
              <a:defRPr/>
            </a:pPr>
            <a:r>
              <a:rPr lang="en-US" sz="800" dirty="0">
                <a:latin typeface="Verdana" pitchFamily="34" charset="0"/>
                <a:cs typeface="Arial" charset="0"/>
              </a:rPr>
              <a:t>Lifespan Respite Act </a:t>
            </a:r>
          </a:p>
          <a:p>
            <a:pPr marL="289107" indent="-289107">
              <a:buFont typeface="Arial"/>
              <a:buChar char="•"/>
              <a:defRPr/>
            </a:pPr>
            <a:r>
              <a:rPr lang="en-US" sz="800" dirty="0">
                <a:latin typeface="Verdana" pitchFamily="34" charset="0"/>
                <a:cs typeface="Arial" charset="0"/>
              </a:rPr>
              <a:t>Older American’s Act</a:t>
            </a:r>
          </a:p>
          <a:p>
            <a:pPr>
              <a:defRPr/>
            </a:pPr>
            <a:endParaRPr lang="en-US" sz="800" i="1" dirty="0">
              <a:latin typeface="Verdana" pitchFamily="34" charset="0"/>
              <a:cs typeface="Arial" charset="0"/>
            </a:endParaRPr>
          </a:p>
          <a:p>
            <a:pPr>
              <a:defRPr/>
            </a:pPr>
            <a:r>
              <a:rPr lang="en-US" sz="800" b="1" dirty="0">
                <a:latin typeface="Verdana" pitchFamily="34" charset="0"/>
                <a:cs typeface="Arial" charset="0"/>
              </a:rPr>
              <a:t>Key Federal Initiatives</a:t>
            </a:r>
          </a:p>
          <a:p>
            <a:pPr marL="289107" indent="-289107">
              <a:buFont typeface="Arial"/>
              <a:buChar char="•"/>
              <a:defRPr/>
            </a:pPr>
            <a:r>
              <a:rPr lang="en-US" sz="1000" dirty="0">
                <a:latin typeface="Verdana" pitchFamily="34" charset="0"/>
                <a:cs typeface="Arial" charset="0"/>
              </a:rPr>
              <a:t>Medicaid Money Follows the Person</a:t>
            </a:r>
          </a:p>
          <a:p>
            <a:pPr marL="289107" indent="-289107">
              <a:buFont typeface="Arial"/>
              <a:buChar char="•"/>
              <a:defRPr/>
            </a:pPr>
            <a:r>
              <a:rPr lang="en-US" sz="1000" dirty="0">
                <a:latin typeface="Verdana" pitchFamily="34" charset="0"/>
                <a:cs typeface="Arial" charset="0"/>
              </a:rPr>
              <a:t>SSA Ticket to Work</a:t>
            </a:r>
          </a:p>
          <a:p>
            <a:pPr marL="289107" indent="-289107">
              <a:buFont typeface="Arial"/>
              <a:buChar char="•"/>
              <a:defRPr/>
            </a:pPr>
            <a:r>
              <a:rPr lang="en-US" sz="1000" dirty="0">
                <a:latin typeface="Verdana" pitchFamily="34" charset="0"/>
                <a:cs typeface="Arial" charset="0"/>
              </a:rPr>
              <a:t>Aging and Disability Resource Centers</a:t>
            </a:r>
          </a:p>
          <a:p>
            <a:pPr marL="289107" indent="-289107">
              <a:buFont typeface="Arial"/>
              <a:buChar char="•"/>
              <a:defRPr/>
            </a:pPr>
            <a:r>
              <a:rPr lang="en-US" sz="1000" dirty="0">
                <a:latin typeface="Verdana" pitchFamily="34" charset="0"/>
                <a:cs typeface="Arial" charset="0"/>
              </a:rPr>
              <a:t>HHS Community Living Initiative</a:t>
            </a:r>
          </a:p>
          <a:p>
            <a:pPr marL="289107" indent="-289107">
              <a:buFont typeface="Arial"/>
              <a:buChar char="•"/>
              <a:defRPr/>
            </a:pPr>
            <a:endParaRPr lang="en-US" sz="800" b="1" i="1" dirty="0">
              <a:latin typeface="Verdana" pitchFamily="34" charset="0"/>
              <a:cs typeface="Arial" charset="0"/>
            </a:endParaRPr>
          </a:p>
          <a:p>
            <a:pPr>
              <a:defRPr/>
            </a:pPr>
            <a:r>
              <a:rPr lang="en-US" sz="800" b="1" i="1" dirty="0">
                <a:latin typeface="Verdana" pitchFamily="34" charset="0"/>
                <a:cs typeface="Arial" charset="0"/>
              </a:rPr>
              <a:t>Other Key Initiatives:</a:t>
            </a:r>
          </a:p>
          <a:p>
            <a:pPr marL="289107" indent="-289107">
              <a:buFont typeface="Arial"/>
              <a:buChar char="•"/>
              <a:defRPr/>
            </a:pPr>
            <a:r>
              <a:rPr lang="en-US" sz="800" i="1" dirty="0">
                <a:latin typeface="Verdana" pitchFamily="34" charset="0"/>
                <a:cs typeface="Arial" charset="0"/>
              </a:rPr>
              <a:t>National Governors Association initiative “A Better Bottom Line:  Employing People with Disabilities”  </a:t>
            </a:r>
          </a:p>
          <a:p>
            <a:pPr>
              <a:defRPr/>
            </a:pPr>
            <a:endParaRPr lang="en-US" sz="800" b="1" i="1" dirty="0">
              <a:latin typeface="Verdana" pitchFamily="34" charset="0"/>
              <a:cs typeface="Arial" charset="0"/>
            </a:endParaRPr>
          </a:p>
          <a:p>
            <a:pPr>
              <a:defRPr/>
            </a:pPr>
            <a:endParaRPr lang="en-US" sz="800" i="1" dirty="0">
              <a:latin typeface="Verdana" pitchFamily="34" charset="0"/>
              <a:cs typeface="Arial" charset="0"/>
            </a:endParaRPr>
          </a:p>
          <a:p>
            <a:pPr>
              <a:defRPr/>
            </a:pPr>
            <a:endParaRPr lang="en-US" sz="800" i="1" dirty="0">
              <a:latin typeface="Verdana" pitchFamily="34" charset="0"/>
              <a:cs typeface="Arial" charset="0"/>
            </a:endParaRPr>
          </a:p>
          <a:p>
            <a:pPr>
              <a:defRPr/>
            </a:pPr>
            <a:endParaRPr lang="en-US" sz="800" i="1" dirty="0">
              <a:latin typeface="Verdana" pitchFamily="34" charset="0"/>
              <a:cs typeface="Arial" charset="0"/>
            </a:endParaRPr>
          </a:p>
          <a:p>
            <a:pPr>
              <a:defRPr/>
            </a:pPr>
            <a:endParaRPr lang="en-US" sz="1000" i="1" dirty="0">
              <a:latin typeface="Verdana" pitchFamily="34" charset="0"/>
              <a:cs typeface="Arial" charset="0"/>
            </a:endParaRPr>
          </a:p>
          <a:p>
            <a:pPr>
              <a:defRPr/>
            </a:pPr>
            <a:endParaRPr lang="en-US" sz="1000" i="1" dirty="0">
              <a:latin typeface="Verdana" pitchFamily="34" charset="0"/>
              <a:cs typeface="Arial" charset="0"/>
            </a:endParaRPr>
          </a:p>
          <a:p>
            <a:pPr>
              <a:defRPr/>
            </a:pPr>
            <a:endParaRPr lang="en-US" dirty="0"/>
          </a:p>
        </p:txBody>
      </p:sp>
      <p:sp>
        <p:nvSpPr>
          <p:cNvPr id="32771"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51679" indent="-289107" eaLnBrk="0" hangingPunct="0">
              <a:defRPr sz="2400">
                <a:solidFill>
                  <a:schemeClr val="tx1"/>
                </a:solidFill>
                <a:latin typeface="Verdana" charset="0"/>
                <a:ea typeface="ＭＳ Ｐゴシック" charset="0"/>
              </a:defRPr>
            </a:lvl2pPr>
            <a:lvl3pPr marL="1156429" indent="-231285" eaLnBrk="0" hangingPunct="0">
              <a:defRPr sz="2400">
                <a:solidFill>
                  <a:schemeClr val="tx1"/>
                </a:solidFill>
                <a:latin typeface="Verdana" charset="0"/>
                <a:ea typeface="ＭＳ Ｐゴシック" charset="0"/>
              </a:defRPr>
            </a:lvl3pPr>
            <a:lvl4pPr marL="1619000" indent="-231285" eaLnBrk="0" hangingPunct="0">
              <a:defRPr sz="2400">
                <a:solidFill>
                  <a:schemeClr val="tx1"/>
                </a:solidFill>
                <a:latin typeface="Verdana" charset="0"/>
                <a:ea typeface="ＭＳ Ｐゴシック" charset="0"/>
              </a:defRPr>
            </a:lvl4pPr>
            <a:lvl5pPr marL="2081571" indent="-231285" eaLnBrk="0" hangingPunct="0">
              <a:defRPr sz="2400">
                <a:solidFill>
                  <a:schemeClr val="tx1"/>
                </a:solidFill>
                <a:latin typeface="Verdana" charset="0"/>
                <a:ea typeface="ＭＳ Ｐゴシック" charset="0"/>
              </a:defRPr>
            </a:lvl5pPr>
            <a:lvl6pPr marL="2544143" indent="-231285" eaLnBrk="0" fontAlgn="base" hangingPunct="0">
              <a:spcBef>
                <a:spcPct val="0"/>
              </a:spcBef>
              <a:spcAft>
                <a:spcPct val="0"/>
              </a:spcAft>
              <a:defRPr sz="2400">
                <a:solidFill>
                  <a:schemeClr val="tx1"/>
                </a:solidFill>
                <a:latin typeface="Verdana" charset="0"/>
                <a:ea typeface="ＭＳ Ｐゴシック" charset="0"/>
              </a:defRPr>
            </a:lvl6pPr>
            <a:lvl7pPr marL="3006714" indent="-231285" eaLnBrk="0" fontAlgn="base" hangingPunct="0">
              <a:spcBef>
                <a:spcPct val="0"/>
              </a:spcBef>
              <a:spcAft>
                <a:spcPct val="0"/>
              </a:spcAft>
              <a:defRPr sz="2400">
                <a:solidFill>
                  <a:schemeClr val="tx1"/>
                </a:solidFill>
                <a:latin typeface="Verdana" charset="0"/>
                <a:ea typeface="ＭＳ Ｐゴシック" charset="0"/>
              </a:defRPr>
            </a:lvl7pPr>
            <a:lvl8pPr marL="3469286" indent="-231285" eaLnBrk="0" fontAlgn="base" hangingPunct="0">
              <a:spcBef>
                <a:spcPct val="0"/>
              </a:spcBef>
              <a:spcAft>
                <a:spcPct val="0"/>
              </a:spcAft>
              <a:defRPr sz="2400">
                <a:solidFill>
                  <a:schemeClr val="tx1"/>
                </a:solidFill>
                <a:latin typeface="Verdana" charset="0"/>
                <a:ea typeface="ＭＳ Ｐゴシック" charset="0"/>
              </a:defRPr>
            </a:lvl8pPr>
            <a:lvl9pPr marL="3931857" indent="-23128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83F55D54-7135-5249-A0EB-A9FE6B37DDF7}" type="slidenum">
              <a:rPr lang="en-US" sz="1200">
                <a:latin typeface="Arial" charset="0"/>
                <a:cs typeface="Arial" charset="0"/>
              </a:rPr>
              <a:pPr eaLnBrk="1" hangingPunct="1"/>
              <a:t>4</a:t>
            </a:fld>
            <a:endParaRPr lang="en-US" sz="1200">
              <a:latin typeface="Arial" charset="0"/>
              <a:cs typeface="Arial" charset="0"/>
            </a:endParaRPr>
          </a:p>
        </p:txBody>
      </p:sp>
    </p:spTree>
    <p:extLst>
      <p:ext uri="{BB962C8B-B14F-4D97-AF65-F5344CB8AC3E}">
        <p14:creationId xmlns:p14="http://schemas.microsoft.com/office/powerpoint/2010/main" val="2694554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Story about family</a:t>
            </a:r>
            <a:r>
              <a:rPr lang="en-US" baseline="0" dirty="0">
                <a:latin typeface="Arial" panose="020B0604020202020204" pitchFamily="34" charset="0"/>
              </a:rPr>
              <a:t> asking permission for their son (who </a:t>
            </a:r>
            <a:r>
              <a:rPr lang="en-US" baseline="0" dirty="0" err="1">
                <a:latin typeface="Arial" panose="020B0604020202020204" pitchFamily="34" charset="0"/>
              </a:rPr>
              <a:t>doesn</a:t>
            </a:r>
            <a:r>
              <a:rPr lang="uk-UA" baseline="0" dirty="0">
                <a:latin typeface="Arial" panose="020B0604020202020204" pitchFamily="34" charset="0"/>
              </a:rPr>
              <a:t>’</a:t>
            </a:r>
            <a:r>
              <a:rPr lang="en-US" baseline="0" dirty="0">
                <a:latin typeface="Arial" panose="020B0604020202020204" pitchFamily="34" charset="0"/>
              </a:rPr>
              <a:t>t receive services for housing) to move into his </a:t>
            </a:r>
            <a:r>
              <a:rPr lang="en-US" baseline="0">
                <a:latin typeface="Arial" panose="020B0604020202020204" pitchFamily="34" charset="0"/>
              </a:rPr>
              <a:t>own apartment</a:t>
            </a:r>
            <a:br>
              <a:rPr lang="en-US" baseline="0">
                <a:latin typeface="Arial" panose="020B0604020202020204" pitchFamily="34" charset="0"/>
              </a:rPr>
            </a:br>
            <a:r>
              <a:rPr lang="en-US" baseline="0">
                <a:latin typeface="Arial" panose="020B0604020202020204" pitchFamily="34" charset="0"/>
              </a:rPr>
              <a:t>OATS bus -</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40</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41</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dirty="0"/>
              <a:t>Activity 7: Integrated Supports Star large group discussion: </a:t>
            </a:r>
            <a:r>
              <a:rPr lang="en-US" b="1" dirty="0"/>
              <a:t>Large 11x17 Star worksheet</a:t>
            </a:r>
            <a:endParaRPr lang="en-US" dirty="0"/>
          </a:p>
          <a:p>
            <a:pPr lvl="0"/>
            <a:r>
              <a:rPr lang="en-US" dirty="0"/>
              <a:t>Ask participants to call out the things they use to get through their day. IE: what types of supports do you use to get through your morning routine or evening routine?  (5 minutes)</a:t>
            </a:r>
          </a:p>
          <a:p>
            <a:pPr lvl="1"/>
            <a:r>
              <a:rPr lang="en-US" dirty="0"/>
              <a:t>Record the things used to accomplish the routine on the flip chart or poster board as they call it out</a:t>
            </a:r>
          </a:p>
          <a:p>
            <a:pPr lvl="2"/>
            <a:r>
              <a:rPr lang="en-US" dirty="0"/>
              <a:t>IE: alarm clock =technology, Starbucks = community, meal with family = relationships, school buss – community, carpool – relationships, morning person: personal strength, etc.</a:t>
            </a:r>
          </a:p>
          <a:p>
            <a:pPr lvl="1"/>
            <a:r>
              <a:rPr lang="en-US" dirty="0"/>
              <a:t>Facilitate large group discussion, lead, nudge or pull them to the realization that we all use integrated supports every day?</a:t>
            </a:r>
          </a:p>
          <a:p>
            <a:pPr eaLnBrk="1" hangingPunct="1">
              <a:spcBef>
                <a:spcPct val="0"/>
              </a:spcBef>
            </a:pPr>
            <a:endParaRPr lang="en-US" dirty="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pPr fontAlgn="base">
                <a:spcBef>
                  <a:spcPct val="0"/>
                </a:spcBef>
                <a:spcAft>
                  <a:spcPct val="0"/>
                </a:spcAft>
                <a:defRPr/>
              </a:pPr>
              <a:t>42</a:t>
            </a:fld>
            <a:endParaRPr lang="en-US"/>
          </a:p>
        </p:txBody>
      </p:sp>
    </p:spTree>
    <p:extLst>
      <p:ext uri="{BB962C8B-B14F-4D97-AF65-F5344CB8AC3E}">
        <p14:creationId xmlns:p14="http://schemas.microsoft.com/office/powerpoint/2010/main" val="3348551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dirty="0"/>
              <a:t>Write Life Domain in center</a:t>
            </a:r>
          </a:p>
          <a:p>
            <a:pPr lvl="0"/>
            <a:endParaRPr lang="en-US" dirty="0"/>
          </a:p>
          <a:p>
            <a:pPr lvl="0"/>
            <a:r>
              <a:rPr lang="en-US" dirty="0"/>
              <a:t>Activity 8: Integrated Supports Star table activity: </a:t>
            </a:r>
            <a:r>
              <a:rPr lang="en-US" b="1" dirty="0"/>
              <a:t>large star work sheet titled</a:t>
            </a:r>
            <a:r>
              <a:rPr lang="en-US" b="1" u="sng" dirty="0"/>
              <a:t> </a:t>
            </a:r>
            <a:r>
              <a:rPr lang="en-US" u="sng" dirty="0"/>
              <a:t>Problem Solving by Life Domain</a:t>
            </a:r>
            <a:r>
              <a:rPr lang="en-US" dirty="0"/>
              <a:t> Scenario (15 minutes)</a:t>
            </a:r>
          </a:p>
          <a:p>
            <a:pPr lvl="1"/>
            <a:r>
              <a:rPr lang="en-US" dirty="0"/>
              <a:t>Assign each table one of three separate scenarios: </a:t>
            </a:r>
          </a:p>
          <a:p>
            <a:pPr lvl="2"/>
            <a:r>
              <a:rPr lang="en-US" dirty="0"/>
              <a:t>Making friends</a:t>
            </a:r>
          </a:p>
          <a:p>
            <a:pPr lvl="2"/>
            <a:r>
              <a:rPr lang="en-US" dirty="0"/>
              <a:t>Learning to cook</a:t>
            </a:r>
          </a:p>
          <a:p>
            <a:pPr lvl="2"/>
            <a:r>
              <a:rPr lang="en-US" dirty="0"/>
              <a:t>Getting first job</a:t>
            </a:r>
          </a:p>
          <a:p>
            <a:pPr lvl="1"/>
            <a:r>
              <a:rPr lang="en-US" dirty="0"/>
              <a:t>Discuss  the supports a person with SHCN could use to accomplish the task</a:t>
            </a:r>
          </a:p>
          <a:p>
            <a:pPr lvl="2"/>
            <a:r>
              <a:rPr lang="en-US" dirty="0"/>
              <a:t>One person record ideas on large star worksheet</a:t>
            </a:r>
          </a:p>
          <a:p>
            <a:pPr lvl="1"/>
            <a:r>
              <a:rPr lang="en-US" dirty="0"/>
              <a:t>Large group follow up – facilitate discussion </a:t>
            </a:r>
          </a:p>
          <a:p>
            <a:pPr lvl="2"/>
            <a:r>
              <a:rPr lang="en-US" dirty="0"/>
              <a:t>What types of things did you come up with?</a:t>
            </a:r>
          </a:p>
          <a:p>
            <a:pPr lvl="2"/>
            <a:r>
              <a:rPr lang="en-US" dirty="0"/>
              <a:t>Were there any innovative supports mentioned at your table?</a:t>
            </a:r>
          </a:p>
          <a:p>
            <a:pPr lvl="2"/>
            <a:r>
              <a:rPr lang="en-US" dirty="0"/>
              <a:t>TEACHING</a:t>
            </a:r>
            <a:r>
              <a:rPr lang="en-US" baseline="0" dirty="0"/>
              <a:t> people to problem solve – NOT about filling out a tool but teaching the skills to problem solve!!!  </a:t>
            </a:r>
            <a:endParaRPr lang="en-US" dirty="0"/>
          </a:p>
          <a:p>
            <a:pPr eaLnBrk="1" hangingPunct="1">
              <a:spcBef>
                <a:spcPct val="0"/>
              </a:spcBef>
            </a:pPr>
            <a:endParaRPr lang="en-US" dirty="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pPr fontAlgn="base">
                <a:spcBef>
                  <a:spcPct val="0"/>
                </a:spcBef>
                <a:spcAft>
                  <a:spcPct val="0"/>
                </a:spcAft>
                <a:defRPr/>
              </a:pPr>
              <a:t>43</a:t>
            </a:fld>
            <a:endParaRPr lang="en-US"/>
          </a:p>
        </p:txBody>
      </p:sp>
    </p:spTree>
    <p:extLst>
      <p:ext uri="{BB962C8B-B14F-4D97-AF65-F5344CB8AC3E}">
        <p14:creationId xmlns:p14="http://schemas.microsoft.com/office/powerpoint/2010/main" val="3292097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it like a bank you</a:t>
            </a:r>
            <a:r>
              <a:rPr lang="en-US" baseline="0" dirty="0"/>
              <a:t> can pull from when problem solving or working on supports or activities.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44</a:t>
            </a:fld>
            <a:endParaRPr lang="en-US"/>
          </a:p>
        </p:txBody>
      </p:sp>
    </p:spTree>
    <p:extLst>
      <p:ext uri="{BB962C8B-B14F-4D97-AF65-F5344CB8AC3E}">
        <p14:creationId xmlns:p14="http://schemas.microsoft.com/office/powerpoint/2010/main" val="306515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45</a:t>
            </a:fld>
            <a:endParaRPr lang="en-US"/>
          </a:p>
        </p:txBody>
      </p:sp>
    </p:spTree>
    <p:extLst>
      <p:ext uri="{BB962C8B-B14F-4D97-AF65-F5344CB8AC3E}">
        <p14:creationId xmlns:p14="http://schemas.microsoft.com/office/powerpoint/2010/main" val="1707705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46</a:t>
            </a:fld>
            <a:endParaRPr lang="en-US"/>
          </a:p>
        </p:txBody>
      </p:sp>
    </p:spTree>
    <p:extLst>
      <p:ext uri="{BB962C8B-B14F-4D97-AF65-F5344CB8AC3E}">
        <p14:creationId xmlns:p14="http://schemas.microsoft.com/office/powerpoint/2010/main" val="285312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47</a:t>
            </a:fld>
            <a:endParaRPr lang="en-US"/>
          </a:p>
        </p:txBody>
      </p:sp>
    </p:spTree>
    <p:extLst>
      <p:ext uri="{BB962C8B-B14F-4D97-AF65-F5344CB8AC3E}">
        <p14:creationId xmlns:p14="http://schemas.microsoft.com/office/powerpoint/2010/main" val="2059939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and future – succession planning</a:t>
            </a:r>
          </a:p>
        </p:txBody>
      </p:sp>
      <p:sp>
        <p:nvSpPr>
          <p:cNvPr id="4" name="Slide Number Placeholder 3"/>
          <p:cNvSpPr>
            <a:spLocks noGrp="1"/>
          </p:cNvSpPr>
          <p:nvPr>
            <p:ph type="sldNum" sz="quarter" idx="10"/>
          </p:nvPr>
        </p:nvSpPr>
        <p:spPr/>
        <p:txBody>
          <a:bodyPr/>
          <a:lstStyle/>
          <a:p>
            <a:fld id="{43D0BFF0-BC4A-4F83-AF42-DF149487A101}"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534655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49</a:t>
            </a:fld>
            <a:endParaRPr lang="en-US"/>
          </a:p>
        </p:txBody>
      </p:sp>
    </p:spTree>
    <p:extLst>
      <p:ext uri="{BB962C8B-B14F-4D97-AF65-F5344CB8AC3E}">
        <p14:creationId xmlns:p14="http://schemas.microsoft.com/office/powerpoint/2010/main" val="38441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a:t>
            </a:fld>
            <a:endParaRPr lang="en-US"/>
          </a:p>
        </p:txBody>
      </p:sp>
    </p:spTree>
    <p:extLst>
      <p:ext uri="{BB962C8B-B14F-4D97-AF65-F5344CB8AC3E}">
        <p14:creationId xmlns:p14="http://schemas.microsoft.com/office/powerpoint/2010/main" val="17509134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Mom and service</a:t>
            </a:r>
            <a:r>
              <a:rPr lang="en-US" baseline="0" dirty="0"/>
              <a:t> system figuring out oversight – who and how Ben is being supported 24 hours a day</a:t>
            </a:r>
            <a:endParaRPr lang="en-US" dirty="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50</a:t>
            </a:fld>
            <a:endParaRPr lang="en-US"/>
          </a:p>
        </p:txBody>
      </p:sp>
    </p:spTree>
    <p:extLst>
      <p:ext uri="{BB962C8B-B14F-4D97-AF65-F5344CB8AC3E}">
        <p14:creationId xmlns:p14="http://schemas.microsoft.com/office/powerpoint/2010/main" val="1207574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51</a:t>
            </a:fld>
            <a:endParaRPr lang="en-US"/>
          </a:p>
        </p:txBody>
      </p:sp>
    </p:spTree>
    <p:extLst>
      <p:ext uri="{BB962C8B-B14F-4D97-AF65-F5344CB8AC3E}">
        <p14:creationId xmlns:p14="http://schemas.microsoft.com/office/powerpoint/2010/main" val="1818210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Family</a:t>
            </a:r>
            <a:r>
              <a:rPr lang="en-US" baseline="0" dirty="0"/>
              <a:t> and staff figuring out what Ben does during the day (and evening). </a:t>
            </a:r>
            <a:endParaRPr lang="en-US" dirty="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52</a:t>
            </a:fld>
            <a:endParaRPr lang="en-US"/>
          </a:p>
        </p:txBody>
      </p:sp>
    </p:spTree>
    <p:extLst>
      <p:ext uri="{BB962C8B-B14F-4D97-AF65-F5344CB8AC3E}">
        <p14:creationId xmlns:p14="http://schemas.microsoft.com/office/powerpoint/2010/main" val="345191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7788" y="1181100"/>
            <a:ext cx="4248150" cy="3186113"/>
          </a:xfrm>
        </p:spPr>
      </p:sp>
      <p:sp>
        <p:nvSpPr>
          <p:cNvPr id="3" name="Notes Placeholder 2"/>
          <p:cNvSpPr>
            <a:spLocks noGrp="1"/>
          </p:cNvSpPr>
          <p:nvPr>
            <p:ph type="body" idx="1"/>
          </p:nvPr>
        </p:nvSpPr>
        <p:spPr/>
        <p:txBody>
          <a:bodyPr/>
          <a:lstStyle/>
          <a:p>
            <a:r>
              <a:rPr lang="en-US" dirty="0"/>
              <a:t>First show the person,</a:t>
            </a:r>
          </a:p>
          <a:p>
            <a:r>
              <a:rPr lang="en-US" dirty="0"/>
              <a:t>Then show the family, </a:t>
            </a:r>
          </a:p>
          <a:p>
            <a:r>
              <a:rPr lang="en-US" dirty="0"/>
              <a:t>then</a:t>
            </a:r>
            <a:r>
              <a:rPr lang="en-US" baseline="0" dirty="0"/>
              <a:t> bring up the domains</a:t>
            </a:r>
          </a:p>
          <a:p>
            <a:r>
              <a:rPr lang="en-US" baseline="0" dirty="0"/>
              <a:t>And then the buckets</a:t>
            </a:r>
          </a:p>
          <a:p>
            <a:r>
              <a:rPr lang="en-US" baseline="0" dirty="0"/>
              <a:t>And then the outer layers </a:t>
            </a:r>
          </a:p>
          <a:p>
            <a:endParaRPr lang="en-US" baseline="0" dirty="0"/>
          </a:p>
          <a:p>
            <a:endParaRPr lang="en-US" baseline="0" dirty="0"/>
          </a:p>
          <a:p>
            <a:r>
              <a:rPr lang="en-US" baseline="0" dirty="0"/>
              <a:t>All these things work together to make a good life.</a:t>
            </a:r>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564166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54</a:t>
            </a:fld>
            <a:endParaRPr lang="en-US"/>
          </a:p>
        </p:txBody>
      </p:sp>
    </p:spTree>
    <p:extLst>
      <p:ext uri="{BB962C8B-B14F-4D97-AF65-F5344CB8AC3E}">
        <p14:creationId xmlns:p14="http://schemas.microsoft.com/office/powerpoint/2010/main" val="356999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EVERYBODY in ES knows Ben!  You</a:t>
            </a:r>
            <a:r>
              <a:rPr lang="en-US" baseline="0" dirty="0"/>
              <a:t> can’t walk thru Wal-Mart without half dozen people talking to Ben.  </a:t>
            </a:r>
          </a:p>
          <a:p>
            <a:r>
              <a:rPr lang="en-US" baseline="0" dirty="0"/>
              <a:t>He learned to ride the Omni bus as part of his transition plan, and he would go to </a:t>
            </a:r>
            <a:r>
              <a:rPr lang="en-US" baseline="0" dirty="0" err="1"/>
              <a:t>WalMart</a:t>
            </a:r>
            <a:r>
              <a:rPr lang="en-US" baseline="0" dirty="0"/>
              <a:t> and Price Chopper and use his debit card to make purchases from a list.  </a:t>
            </a:r>
            <a:endParaRPr lang="en-US" dirty="0"/>
          </a:p>
          <a:p>
            <a:r>
              <a:rPr lang="en-US" dirty="0"/>
              <a:t>“live in the basement”</a:t>
            </a:r>
          </a:p>
          <a:p>
            <a:r>
              <a:rPr lang="en-US" dirty="0"/>
              <a:t>Spending some time alone</a:t>
            </a:r>
          </a:p>
          <a:p>
            <a:r>
              <a:rPr lang="en-US" dirty="0"/>
              <a:t>Our house in Ben’s Special Needs Trust</a:t>
            </a:r>
          </a:p>
          <a:p>
            <a:r>
              <a:rPr lang="en-US" dirty="0"/>
              <a:t>Shared Living</a:t>
            </a:r>
          </a:p>
          <a:p>
            <a:endParaRPr lang="en-US" dirty="0"/>
          </a:p>
        </p:txBody>
      </p:sp>
      <p:sp>
        <p:nvSpPr>
          <p:cNvPr id="4" name="Slide Number Placeholder 3"/>
          <p:cNvSpPr>
            <a:spLocks noGrp="1"/>
          </p:cNvSpPr>
          <p:nvPr>
            <p:ph type="sldNum" sz="quarter" idx="10"/>
          </p:nvPr>
        </p:nvSpPr>
        <p:spPr/>
        <p:txBody>
          <a:bodyPr/>
          <a:lstStyle/>
          <a:p>
            <a:fld id="{A4FFC148-FD8E-404F-9E80-9E54C76D8C03}"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0043472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what you know </a:t>
            </a:r>
          </a:p>
          <a:p>
            <a:r>
              <a:rPr lang="en-US" dirty="0"/>
              <a:t>Think</a:t>
            </a:r>
            <a:r>
              <a:rPr lang="en-US" baseline="0" dirty="0"/>
              <a:t> about questions you’d need to ask or what you need to discover</a:t>
            </a:r>
          </a:p>
          <a:p>
            <a:endParaRPr lang="en-US" baseline="0" dirty="0"/>
          </a:p>
          <a:p>
            <a:r>
              <a:rPr lang="en-US" baseline="0" dirty="0"/>
              <a:t>CHALLENGES</a:t>
            </a:r>
          </a:p>
          <a:p>
            <a:r>
              <a:rPr lang="en-US" baseline="0" dirty="0"/>
              <a:t>HOW did you get started???</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56</a:t>
            </a:fld>
            <a:endParaRPr lang="en-US"/>
          </a:p>
        </p:txBody>
      </p:sp>
    </p:spTree>
    <p:extLst>
      <p:ext uri="{BB962C8B-B14F-4D97-AF65-F5344CB8AC3E}">
        <p14:creationId xmlns:p14="http://schemas.microsoft.com/office/powerpoint/2010/main" val="9787418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57</a:t>
            </a:fld>
            <a:endParaRPr lang="en-US"/>
          </a:p>
        </p:txBody>
      </p:sp>
    </p:spTree>
    <p:extLst>
      <p:ext uri="{BB962C8B-B14F-4D97-AF65-F5344CB8AC3E}">
        <p14:creationId xmlns:p14="http://schemas.microsoft.com/office/powerpoint/2010/main" val="2123396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58</a:t>
            </a:fld>
            <a:endParaRPr lang="en-US"/>
          </a:p>
        </p:txBody>
      </p:sp>
    </p:spTree>
    <p:extLst>
      <p:ext uri="{BB962C8B-B14F-4D97-AF65-F5344CB8AC3E}">
        <p14:creationId xmlns:p14="http://schemas.microsoft.com/office/powerpoint/2010/main" val="10424523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59</a:t>
            </a:fld>
            <a:endParaRPr lang="en-US"/>
          </a:p>
        </p:txBody>
      </p:sp>
    </p:spTree>
    <p:extLst>
      <p:ext uri="{BB962C8B-B14F-4D97-AF65-F5344CB8AC3E}">
        <p14:creationId xmlns:p14="http://schemas.microsoft.com/office/powerpoint/2010/main" val="132513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a:t>
            </a:fld>
            <a:endParaRPr lang="en-US"/>
          </a:p>
        </p:txBody>
      </p:sp>
    </p:spTree>
    <p:extLst>
      <p:ext uri="{BB962C8B-B14F-4D97-AF65-F5344CB8AC3E}">
        <p14:creationId xmlns:p14="http://schemas.microsoft.com/office/powerpoint/2010/main" val="9581448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60</a:t>
            </a:fld>
            <a:endParaRPr lang="en-US"/>
          </a:p>
        </p:txBody>
      </p:sp>
    </p:spTree>
    <p:extLst>
      <p:ext uri="{BB962C8B-B14F-4D97-AF65-F5344CB8AC3E}">
        <p14:creationId xmlns:p14="http://schemas.microsoft.com/office/powerpoint/2010/main" val="659620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the Story Began: Peyton</a:t>
            </a:r>
          </a:p>
          <a:p>
            <a:pPr marL="0" lvl="1"/>
            <a:r>
              <a:rPr lang="en-US" dirty="0"/>
              <a:t>	Family wants Peyton to attend the neighborhood school with his brother and his school age peers</a:t>
            </a:r>
          </a:p>
          <a:p>
            <a:pPr marL="0" lvl="1"/>
            <a:r>
              <a:rPr lang="en-US" dirty="0"/>
              <a:t>	School believes that Peyton will be best supported in a next year in a segregated setting, in a different building which does not have students his age</a:t>
            </a:r>
          </a:p>
          <a:p>
            <a:pPr marL="0" lvl="1"/>
            <a:r>
              <a:rPr lang="en-US" dirty="0"/>
              <a:t>	During the IEP meeting, the school and parent became grid-locked on a what more inclusive day could look like for Peyton (he was not included in homeroom, lunch, specials or other general education class)</a:t>
            </a:r>
          </a:p>
          <a:p>
            <a:pPr marL="0" lvl="1"/>
            <a:r>
              <a:rPr lang="en-US" dirty="0"/>
              <a:t>	Two weeks later, Mom brought Peyton’s trajectory, integrated star and weekly schedule to the follow-up IEP.  The school better understood what she wanted and have made more concrete strides at meeting his inclusion needs.  </a:t>
            </a:r>
          </a:p>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pPr/>
              <a:t>61</a:t>
            </a:fld>
            <a:endParaRPr lang="en-US"/>
          </a:p>
        </p:txBody>
      </p:sp>
    </p:spTree>
    <p:extLst>
      <p:ext uri="{BB962C8B-B14F-4D97-AF65-F5344CB8AC3E}">
        <p14:creationId xmlns:p14="http://schemas.microsoft.com/office/powerpoint/2010/main" val="18855745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62</a:t>
            </a:fld>
            <a:endParaRPr lang="en-US"/>
          </a:p>
        </p:txBody>
      </p:sp>
    </p:spTree>
    <p:extLst>
      <p:ext uri="{BB962C8B-B14F-4D97-AF65-F5344CB8AC3E}">
        <p14:creationId xmlns:p14="http://schemas.microsoft.com/office/powerpoint/2010/main" val="937594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63</a:t>
            </a:fld>
            <a:endParaRPr lang="en-US"/>
          </a:p>
        </p:txBody>
      </p:sp>
    </p:spTree>
    <p:extLst>
      <p:ext uri="{BB962C8B-B14F-4D97-AF65-F5344CB8AC3E}">
        <p14:creationId xmlns:p14="http://schemas.microsoft.com/office/powerpoint/2010/main" val="2067730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64</a:t>
            </a:fld>
            <a:endParaRPr lang="en-US"/>
          </a:p>
        </p:txBody>
      </p:sp>
    </p:spTree>
    <p:extLst>
      <p:ext uri="{BB962C8B-B14F-4D97-AF65-F5344CB8AC3E}">
        <p14:creationId xmlns:p14="http://schemas.microsoft.com/office/powerpoint/2010/main" val="17733647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263972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9389383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3198456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0408765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71</a:t>
            </a:fld>
            <a:endParaRPr lang="en-US"/>
          </a:p>
        </p:txBody>
      </p:sp>
    </p:spTree>
    <p:extLst>
      <p:ext uri="{BB962C8B-B14F-4D97-AF65-F5344CB8AC3E}">
        <p14:creationId xmlns:p14="http://schemas.microsoft.com/office/powerpoint/2010/main" val="20073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7</a:t>
            </a:fld>
            <a:endParaRPr lang="en-US"/>
          </a:p>
        </p:txBody>
      </p:sp>
    </p:spTree>
    <p:extLst>
      <p:ext uri="{BB962C8B-B14F-4D97-AF65-F5344CB8AC3E}">
        <p14:creationId xmlns:p14="http://schemas.microsoft.com/office/powerpoint/2010/main" val="38087951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72</a:t>
            </a:fld>
            <a:endParaRPr lang="en-US"/>
          </a:p>
        </p:txBody>
      </p:sp>
    </p:spTree>
    <p:extLst>
      <p:ext uri="{BB962C8B-B14F-4D97-AF65-F5344CB8AC3E}">
        <p14:creationId xmlns:p14="http://schemas.microsoft.com/office/powerpoint/2010/main" val="4484069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B0B496-61EB-462B-BB92-645C0283B9F4}" type="slidenum">
              <a:rPr lang="en-US" smtClean="0"/>
              <a:pPr/>
              <a:t>73</a:t>
            </a:fld>
            <a:endParaRPr lang="en-US"/>
          </a:p>
        </p:txBody>
      </p:sp>
    </p:spTree>
    <p:extLst>
      <p:ext uri="{BB962C8B-B14F-4D97-AF65-F5344CB8AC3E}">
        <p14:creationId xmlns:p14="http://schemas.microsoft.com/office/powerpoint/2010/main" val="334336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8</a:t>
            </a:fld>
            <a:endParaRPr lang="en-US"/>
          </a:p>
        </p:txBody>
      </p:sp>
    </p:spTree>
    <p:extLst>
      <p:ext uri="{BB962C8B-B14F-4D97-AF65-F5344CB8AC3E}">
        <p14:creationId xmlns:p14="http://schemas.microsoft.com/office/powerpoint/2010/main" val="2983118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change – can’t just keep changing names and adding things on – have to think very differently.</a:t>
            </a:r>
          </a:p>
          <a:p>
            <a:endParaRPr lang="en-US" dirty="0"/>
          </a:p>
          <a:p>
            <a:r>
              <a:rPr lang="en-US" dirty="0"/>
              <a:t>The </a:t>
            </a:r>
            <a:r>
              <a:rPr lang="en-US" dirty="0" err="1"/>
              <a:t>LifeCourse</a:t>
            </a:r>
            <a:r>
              <a:rPr lang="en-US" dirty="0"/>
              <a:t> Framework</a:t>
            </a:r>
            <a:r>
              <a:rPr lang="en-US" baseline="0" dirty="0"/>
              <a:t> is the way we can achieve Transformational Change</a:t>
            </a:r>
          </a:p>
          <a:p>
            <a:endParaRPr lang="en-US" baseline="0" dirty="0"/>
          </a:p>
          <a:p>
            <a:r>
              <a:rPr lang="en-US" baseline="0" dirty="0"/>
              <a:t>Have/change conversations; problem solve; navigate; educate; plan</a:t>
            </a:r>
          </a:p>
          <a:p>
            <a:r>
              <a:rPr lang="en-US" baseline="0" dirty="0"/>
              <a:t>Tools to give confidence, to start conversations, actually USE the tools</a:t>
            </a:r>
          </a:p>
        </p:txBody>
      </p:sp>
      <p:sp>
        <p:nvSpPr>
          <p:cNvPr id="4" name="Slide Number Placeholder 3"/>
          <p:cNvSpPr>
            <a:spLocks noGrp="1"/>
          </p:cNvSpPr>
          <p:nvPr>
            <p:ph type="sldNum" sz="quarter" idx="10"/>
          </p:nvPr>
        </p:nvSpPr>
        <p:spPr/>
        <p:txBody>
          <a:bodyPr/>
          <a:lstStyle/>
          <a:p>
            <a:fld id="{43D0BFF0-BC4A-4F83-AF42-DF149487A101}" type="slidenum">
              <a:rPr lang="en-US" smtClean="0"/>
              <a:pPr/>
              <a:t>9</a:t>
            </a:fld>
            <a:endParaRPr lang="en-US"/>
          </a:p>
        </p:txBody>
      </p:sp>
    </p:spTree>
    <p:extLst>
      <p:ext uri="{BB962C8B-B14F-4D97-AF65-F5344CB8AC3E}">
        <p14:creationId xmlns:p14="http://schemas.microsoft.com/office/powerpoint/2010/main" val="2111361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85339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2990025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5586B75A-687E-405C-8A0B-8D00578BA2C3}" type="datetimeFigureOut">
              <a:rPr lang="en-US" smtClean="0"/>
              <a:pPr/>
              <a:t>6/11/2018</a:t>
            </a:fld>
            <a:endParaRPr 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38376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pPr/>
              <a:t>6/11/2018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01873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46711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pPr/>
              <a:t>6/11/2018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286814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pPr/>
              <a:t>6/11/2018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31572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pPr/>
              <a:t>6/11/2018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96333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pPr/>
              <a:t>6/11/2018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23753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pPr/>
              <a:t>6/11/2018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79581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586B75A-687E-405C-8A0B-8D00578BA2C3}" type="datetimeFigureOut">
              <a:rPr lang="en-US" smtClean="0"/>
              <a:pPr/>
              <a:t>6/11/2018</a:t>
            </a:fld>
            <a:endParaRPr 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3993474"/>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pPr/>
              <a:t>6/11/2018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227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0435256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pPr/>
              <a:t>6/11/2018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24237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1402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8370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6714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5544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8506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733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4018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5187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20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2016339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158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3715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B74D8F1E-33CF-8F40-8A64-D3804D94B57A}"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FA1A5BFA-54C3-1E46-9A64-E0467DDEFFE5}" type="slidenum">
              <a:rPr lang="en-US" smtClean="0"/>
              <a:pPr/>
              <a:t>‹#›</a:t>
            </a:fld>
            <a:endParaRPr lang="en-US"/>
          </a:p>
        </p:txBody>
      </p:sp>
    </p:spTree>
    <p:extLst>
      <p:ext uri="{BB962C8B-B14F-4D97-AF65-F5344CB8AC3E}">
        <p14:creationId xmlns:p14="http://schemas.microsoft.com/office/powerpoint/2010/main" val="650093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421385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4132974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406503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9058256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1800049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96202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A1A5BFA-54C3-1E46-9A64-E0467DDEFFE5}" type="slidenum">
              <a:rPr lang="en-US" smtClean="0"/>
              <a:pPr/>
              <a:t>‹#›</a:t>
            </a:fld>
            <a:endParaRPr lang="en-US"/>
          </a:p>
        </p:txBody>
      </p:sp>
    </p:spTree>
    <p:extLst>
      <p:ext uri="{BB962C8B-B14F-4D97-AF65-F5344CB8AC3E}">
        <p14:creationId xmlns:p14="http://schemas.microsoft.com/office/powerpoint/2010/main" val="105118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932296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B74D8F1E-33CF-8F40-8A64-D3804D94B57A}"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A1A5BFA-54C3-1E46-9A64-E0467DDEFFE5}" type="slidenum">
              <a:rPr lang="en-US" smtClean="0"/>
              <a:pPr/>
              <a:t>‹#›</a:t>
            </a:fld>
            <a:endParaRPr lang="en-US"/>
          </a:p>
        </p:txBody>
      </p:sp>
    </p:spTree>
    <p:extLst>
      <p:ext uri="{BB962C8B-B14F-4D97-AF65-F5344CB8AC3E}">
        <p14:creationId xmlns:p14="http://schemas.microsoft.com/office/powerpoint/2010/main" val="3496292792"/>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9571142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958004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082251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5832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31194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84334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263128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258040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675287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23769019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86595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47280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899479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752375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15679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28598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605797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222868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3842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35824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2386695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815213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931313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62580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809541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41689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79755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203704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118945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76878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64484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036410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4278455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324091905"/>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421403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069902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462590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06505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813126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680946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68755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564127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557959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69974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734043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409191624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06268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97021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294077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121521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540627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36552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377013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0691083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58915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519123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828791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2465043134"/>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8577840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6929063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808411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025154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522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1698574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962462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870165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68039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617365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942940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791720233"/>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285602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555162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402049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950670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21892208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2209147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4969567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73706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1459773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9503588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470744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30967889"/>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989500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7585783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21496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755695311"/>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8166143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497518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8699335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194323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804655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1042446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42702124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6/11/2018</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674050844"/>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704750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741436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44714883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43239923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80219-8CB2-EC40-934A-83F52A285968}" type="datetimeFigureOut">
              <a:rPr lang="en-US" smtClean="0">
                <a:solidFill>
                  <a:prstClr val="black">
                    <a:tint val="75000"/>
                  </a:prstClr>
                </a:solidFill>
              </a:rPr>
              <a:pPr/>
              <a:t>6/11/2018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350621"/>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B74D8F1E-33CF-8F40-8A64-D3804D94B57A}" type="datetimeFigureOut">
              <a:rPr lang="en-US" smtClean="0">
                <a:solidFill>
                  <a:prstClr val="black">
                    <a:alpha val="75000"/>
                  </a:prstClr>
                </a:solidFill>
              </a:rPr>
              <a:pPr/>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912267140"/>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57730592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230670267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41981922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273963441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64228247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2506745158"/>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194809399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6/11/2018</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2577629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gif"/><Relationship Id="rId4" Type="http://schemas.openxmlformats.org/officeDocument/2006/relationships/image" Target="../media/image24.gif"/><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wm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37.xml"/><Relationship Id="rId5" Type="http://schemas.openxmlformats.org/officeDocument/2006/relationships/image" Target="../media/image55.jpe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8.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90.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46.xml"/><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83.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90.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90.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85.xml"/><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85.xml"/><Relationship Id="rId5" Type="http://schemas.openxmlformats.org/officeDocument/2006/relationships/image" Target="../media/image84.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84.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79.xml"/><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52.xml"/><Relationship Id="rId1" Type="http://schemas.openxmlformats.org/officeDocument/2006/relationships/slideLayout" Target="../slideLayouts/slideLayout81.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7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79.xml"/><Relationship Id="rId4" Type="http://schemas.openxmlformats.org/officeDocument/2006/relationships/image" Target="../media/image103.emf"/></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86.xml"/><Relationship Id="rId6" Type="http://schemas.openxmlformats.org/officeDocument/2006/relationships/image" Target="../media/image44.png"/><Relationship Id="rId5" Type="http://schemas.openxmlformats.org/officeDocument/2006/relationships/image" Target="../media/image106.jpeg"/><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79.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79.xml"/><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hyperlink" Target="http://www.thearc.org/document.doc?id=459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1.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2.xml"/><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79.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86.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2" Type="http://schemas.openxmlformats.org/officeDocument/2006/relationships/hyperlink" Target="https://youtu.be/hWrGklhlKgA"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buildup1.wikispaces.com/1+Unit+1+SimplePresent" TargetMode="External"/><Relationship Id="rId1" Type="http://schemas.openxmlformats.org/officeDocument/2006/relationships/slideLayout" Target="../slideLayouts/slideLayout4.xml"/><Relationship Id="rId6" Type="http://schemas.openxmlformats.org/officeDocument/2006/relationships/hyperlink" Target="https://creativecommons.org/licenses/by-nc-sa/3.0/" TargetMode="External"/><Relationship Id="rId5" Type="http://schemas.openxmlformats.org/officeDocument/2006/relationships/hyperlink" Target="https://english-primary-3rd-cycle.wikispaces.com/Sites+for+Students" TargetMode="External"/><Relationship Id="rId4" Type="http://schemas.openxmlformats.org/officeDocument/2006/relationships/image" Target="../media/image124.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3.xml"/></Relationships>
</file>

<file path=ppt/slides/_rels/slide7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71.xml"/><Relationship Id="rId1" Type="http://schemas.openxmlformats.org/officeDocument/2006/relationships/slideLayout" Target="../slideLayouts/slideLayout96.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8625" y="4861022"/>
            <a:ext cx="6238658" cy="1706820"/>
          </a:xfrm>
        </p:spPr>
        <p:txBody>
          <a:bodyPr/>
          <a:lstStyle/>
          <a:p>
            <a:r>
              <a:rPr lang="en-US" sz="5400" dirty="0" err="1"/>
              <a:t>LifeCourse</a:t>
            </a:r>
            <a:r>
              <a:rPr lang="en-US" sz="7500" dirty="0"/>
              <a:t> </a:t>
            </a:r>
            <a:r>
              <a:rPr lang="en-US" sz="5400" dirty="0"/>
              <a:t>Community Event</a:t>
            </a:r>
          </a:p>
        </p:txBody>
      </p:sp>
      <p:sp>
        <p:nvSpPr>
          <p:cNvPr id="3" name="Subtitle 2"/>
          <p:cNvSpPr>
            <a:spLocks noGrp="1"/>
          </p:cNvSpPr>
          <p:nvPr>
            <p:ph type="subTitle" idx="1"/>
          </p:nvPr>
        </p:nvSpPr>
        <p:spPr>
          <a:xfrm>
            <a:off x="6295140" y="4960137"/>
            <a:ext cx="2648137" cy="1463040"/>
          </a:xfrm>
        </p:spPr>
        <p:txBody>
          <a:bodyPr>
            <a:normAutofit/>
          </a:bodyPr>
          <a:lstStyle/>
          <a:p>
            <a:r>
              <a:rPr lang="en-US" sz="2000" i="1" dirty="0"/>
              <a:t>APSE Presentation</a:t>
            </a:r>
          </a:p>
          <a:p>
            <a:r>
              <a:rPr lang="en-US" sz="2000" i="1" dirty="0"/>
              <a:t>June 14, 2018</a:t>
            </a:r>
          </a:p>
        </p:txBody>
      </p:sp>
      <p:pic>
        <p:nvPicPr>
          <p:cNvPr id="7" name="Picture Placeholder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1"/>
            <a:ext cx="9141714" cy="4572000"/>
          </a:xfrm>
          <a:prstGeom prst="rect">
            <a:avLst/>
          </a:prstGeom>
        </p:spPr>
      </p:pic>
    </p:spTree>
    <p:extLst>
      <p:ext uri="{BB962C8B-B14F-4D97-AF65-F5344CB8AC3E}">
        <p14:creationId xmlns:p14="http://schemas.microsoft.com/office/powerpoint/2010/main" val="109805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4160" y="5418668"/>
            <a:ext cx="8646160" cy="1225971"/>
          </a:xfrm>
        </p:spPr>
        <p:txBody>
          <a:bodyPr>
            <a:normAutofit fontScale="90000"/>
          </a:bodyPr>
          <a:lstStyle/>
          <a:p>
            <a:r>
              <a:rPr lang="en-US" sz="4400" dirty="0"/>
              <a:t>Policy, Systems &amp; Community Change:  </a:t>
            </a:r>
            <a:br>
              <a:rPr lang="en-US" sz="4400" dirty="0"/>
            </a:br>
            <a:r>
              <a:rPr lang="en-US" sz="4400" dirty="0"/>
              <a:t>Person-/Family- Centered and Driven</a:t>
            </a:r>
          </a:p>
        </p:txBody>
      </p:sp>
      <p:pic>
        <p:nvPicPr>
          <p:cNvPr id="7" name="Picture Placeholder 6" descr="gov.png"/>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774" r="-774"/>
          <a:stretch>
            <a:fillRect/>
          </a:stretch>
        </p:blipFill>
        <p:spPr/>
      </p:pic>
      <p:sp>
        <p:nvSpPr>
          <p:cNvPr id="4" name="Subtitle 3"/>
          <p:cNvSpPr>
            <a:spLocks noGrp="1"/>
          </p:cNvSpPr>
          <p:nvPr>
            <p:ph type="body" sz="half" idx="2"/>
          </p:nvPr>
        </p:nvSpPr>
        <p:spPr>
          <a:xfrm>
            <a:off x="507492" y="6857998"/>
            <a:ext cx="6922008" cy="198929"/>
          </a:xfrm>
        </p:spPr>
        <p:txBody>
          <a:bodyPr>
            <a:normAutofit fontScale="70000" lnSpcReduction="20000"/>
          </a:bodyPr>
          <a:lstStyle/>
          <a:p>
            <a:r>
              <a:rPr lang="en-US" dirty="0"/>
              <a:t>   </a:t>
            </a:r>
          </a:p>
        </p:txBody>
      </p:sp>
    </p:spTree>
    <p:extLst>
      <p:ext uri="{BB962C8B-B14F-4D97-AF65-F5344CB8AC3E}">
        <p14:creationId xmlns:p14="http://schemas.microsoft.com/office/powerpoint/2010/main" val="1106910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762000"/>
            <a:ext cx="8557557" cy="1143000"/>
          </a:xfrm>
        </p:spPr>
        <p:txBody>
          <a:bodyPr>
            <a:noAutofit/>
          </a:bodyPr>
          <a:lstStyle/>
          <a:p>
            <a:pPr algn="ctr"/>
            <a:r>
              <a:rPr lang="en-US" sz="4000" dirty="0"/>
              <a:t>Partnering with People with Disabilities and their Families so they can </a:t>
            </a:r>
            <a:br>
              <a:rPr lang="en-US" sz="4000" dirty="0"/>
            </a:br>
            <a:r>
              <a:rPr lang="en-US" sz="4000" dirty="0"/>
              <a:t>Engage, Lead, and Drive </a:t>
            </a:r>
            <a:br>
              <a:rPr lang="en-US" sz="4000" dirty="0"/>
            </a:br>
            <a:r>
              <a:rPr lang="en-US" sz="4000" dirty="0"/>
              <a:t>Policy and Systems Change</a:t>
            </a:r>
          </a:p>
        </p:txBody>
      </p:sp>
      <p:pic>
        <p:nvPicPr>
          <p:cNvPr id="5" name="Content Placeholder 4" descr="systems-icon.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667000" y="2590800"/>
            <a:ext cx="3765550" cy="3765550"/>
          </a:xfrm>
        </p:spPr>
      </p:pic>
    </p:spTree>
    <p:extLst>
      <p:ext uri="{BB962C8B-B14F-4D97-AF65-F5344CB8AC3E}">
        <p14:creationId xmlns:p14="http://schemas.microsoft.com/office/powerpoint/2010/main" val="213382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5450" y="1562100"/>
            <a:ext cx="4117975" cy="706438"/>
          </a:xfrm>
          <a:prstGeom prst="rect">
            <a:avLst/>
          </a:prstGeom>
          <a:noFill/>
        </p:spPr>
        <p:txBody>
          <a:bodyPr>
            <a:spAutoFit/>
          </a:bodyPr>
          <a:lstStyle/>
          <a:p>
            <a:pPr algn="r">
              <a:defRPr/>
            </a:pPr>
            <a:r>
              <a:rPr lang="en-US" sz="2000" dirty="0">
                <a:solidFill>
                  <a:prstClr val="black"/>
                </a:solidFill>
                <a:cs typeface="Arial" charset="0"/>
              </a:rPr>
              <a:t>Pediatrician, Families and Friends, Faith based</a:t>
            </a:r>
            <a:endParaRPr lang="en-US" sz="1400" dirty="0">
              <a:solidFill>
                <a:srgbClr val="212121"/>
              </a:solidFill>
              <a:cs typeface="Arial" charset="0"/>
            </a:endParaRPr>
          </a:p>
        </p:txBody>
      </p:sp>
      <p:sp>
        <p:nvSpPr>
          <p:cNvPr id="74754" name="TextBox 8"/>
          <p:cNvSpPr txBox="1">
            <a:spLocks noChangeArrowheads="1"/>
          </p:cNvSpPr>
          <p:nvPr/>
        </p:nvSpPr>
        <p:spPr bwMode="auto">
          <a:xfrm>
            <a:off x="228600" y="152400"/>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3600">
                <a:solidFill>
                  <a:srgbClr val="212121"/>
                </a:solidFill>
                <a:latin typeface="MoolBoran" charset="0"/>
              </a:rPr>
              <a:t>	</a:t>
            </a:r>
          </a:p>
        </p:txBody>
      </p:sp>
      <p:pic>
        <p:nvPicPr>
          <p:cNvPr id="74755" name="Picture 1" descr="baby-blu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99013" y="1574800"/>
            <a:ext cx="6858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early-childhood-blu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89488" y="2366963"/>
            <a:ext cx="7239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school-reddish"/>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19650" y="3228975"/>
            <a:ext cx="719138"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10" descr="transition-pink"/>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46638" y="4084638"/>
            <a:ext cx="7000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3" descr="adult--gold"/>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819650" y="4894263"/>
            <a:ext cx="7445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16" descr="old-gold"/>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46638" y="5718175"/>
            <a:ext cx="730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419100" y="2392363"/>
            <a:ext cx="4068763" cy="708025"/>
          </a:xfrm>
          <a:prstGeom prst="rect">
            <a:avLst/>
          </a:prstGeom>
          <a:noFill/>
        </p:spPr>
        <p:txBody>
          <a:bodyPr>
            <a:spAutoFit/>
          </a:bodyPr>
          <a:lstStyle/>
          <a:p>
            <a:pPr algn="r">
              <a:defRPr/>
            </a:pPr>
            <a:r>
              <a:rPr lang="en-US" sz="2000" dirty="0">
                <a:solidFill>
                  <a:prstClr val="black"/>
                </a:solidFill>
                <a:cs typeface="Arial" charset="0"/>
              </a:rPr>
              <a:t>IDEA Part C, Parents as Teachers, Health, </a:t>
            </a:r>
            <a:r>
              <a:rPr lang="en-US" sz="2000" dirty="0" err="1">
                <a:solidFill>
                  <a:prstClr val="black"/>
                </a:solidFill>
                <a:cs typeface="Arial" charset="0"/>
              </a:rPr>
              <a:t>Headstart</a:t>
            </a:r>
            <a:endParaRPr lang="en-US" sz="1400" dirty="0">
              <a:solidFill>
                <a:srgbClr val="212121"/>
              </a:solidFill>
              <a:cs typeface="Arial" charset="0"/>
            </a:endParaRPr>
          </a:p>
        </p:txBody>
      </p:sp>
      <p:sp>
        <p:nvSpPr>
          <p:cNvPr id="36" name="TextBox 35"/>
          <p:cNvSpPr txBox="1"/>
          <p:nvPr/>
        </p:nvSpPr>
        <p:spPr>
          <a:xfrm>
            <a:off x="428625" y="3238500"/>
            <a:ext cx="4160838" cy="708025"/>
          </a:xfrm>
          <a:prstGeom prst="rect">
            <a:avLst/>
          </a:prstGeom>
          <a:noFill/>
        </p:spPr>
        <p:txBody>
          <a:bodyPr>
            <a:spAutoFit/>
          </a:bodyPr>
          <a:lstStyle/>
          <a:p>
            <a:pPr algn="r">
              <a:defRPr/>
            </a:pPr>
            <a:r>
              <a:rPr lang="en-US" sz="2000" dirty="0">
                <a:solidFill>
                  <a:prstClr val="black"/>
                </a:solidFill>
                <a:cs typeface="Arial" charset="0"/>
              </a:rPr>
              <a:t>School, Special Education, Health, Recreation</a:t>
            </a:r>
            <a:endParaRPr lang="en-US" sz="1400" dirty="0">
              <a:solidFill>
                <a:srgbClr val="212121"/>
              </a:solidFill>
              <a:cs typeface="Arial" charset="0"/>
            </a:endParaRPr>
          </a:p>
        </p:txBody>
      </p:sp>
      <p:sp>
        <p:nvSpPr>
          <p:cNvPr id="37" name="TextBox 36"/>
          <p:cNvSpPr txBox="1"/>
          <p:nvPr/>
        </p:nvSpPr>
        <p:spPr>
          <a:xfrm>
            <a:off x="404813" y="4084638"/>
            <a:ext cx="4184650" cy="706437"/>
          </a:xfrm>
          <a:prstGeom prst="rect">
            <a:avLst/>
          </a:prstGeom>
          <a:noFill/>
        </p:spPr>
        <p:txBody>
          <a:bodyPr>
            <a:spAutoFit/>
          </a:bodyPr>
          <a:lstStyle/>
          <a:p>
            <a:pPr algn="r">
              <a:defRPr/>
            </a:pPr>
            <a:r>
              <a:rPr lang="en-US" sz="2000" dirty="0">
                <a:solidFill>
                  <a:prstClr val="black"/>
                </a:solidFill>
                <a:cs typeface="Arial" charset="0"/>
              </a:rPr>
              <a:t>Vocational Rehab, Health Employment,  College, Military </a:t>
            </a:r>
            <a:endParaRPr lang="en-US" sz="1400" dirty="0">
              <a:solidFill>
                <a:srgbClr val="212121"/>
              </a:solidFill>
              <a:cs typeface="Arial" charset="0"/>
            </a:endParaRPr>
          </a:p>
        </p:txBody>
      </p:sp>
      <p:sp>
        <p:nvSpPr>
          <p:cNvPr id="38" name="TextBox 37"/>
          <p:cNvSpPr txBox="1"/>
          <p:nvPr/>
        </p:nvSpPr>
        <p:spPr>
          <a:xfrm>
            <a:off x="488950" y="4954588"/>
            <a:ext cx="3998913" cy="708025"/>
          </a:xfrm>
          <a:prstGeom prst="rect">
            <a:avLst/>
          </a:prstGeom>
          <a:noFill/>
        </p:spPr>
        <p:txBody>
          <a:bodyPr>
            <a:spAutoFit/>
          </a:bodyPr>
          <a:lstStyle/>
          <a:p>
            <a:pPr algn="r">
              <a:defRPr/>
            </a:pPr>
            <a:r>
              <a:rPr lang="en-US" sz="2000" dirty="0">
                <a:solidFill>
                  <a:prstClr val="black"/>
                </a:solidFill>
                <a:cs typeface="Arial" charset="0"/>
              </a:rPr>
              <a:t>Disability Services, Health, Housing, College, Careers</a:t>
            </a:r>
            <a:endParaRPr lang="en-US" sz="1400" dirty="0">
              <a:solidFill>
                <a:srgbClr val="212121"/>
              </a:solidFill>
              <a:cs typeface="Arial" charset="0"/>
            </a:endParaRPr>
          </a:p>
        </p:txBody>
      </p:sp>
      <p:sp>
        <p:nvSpPr>
          <p:cNvPr id="39" name="TextBox 38"/>
          <p:cNvSpPr txBox="1"/>
          <p:nvPr/>
        </p:nvSpPr>
        <p:spPr>
          <a:xfrm>
            <a:off x="527050" y="5886450"/>
            <a:ext cx="3892550" cy="708025"/>
          </a:xfrm>
          <a:prstGeom prst="rect">
            <a:avLst/>
          </a:prstGeom>
          <a:noFill/>
        </p:spPr>
        <p:txBody>
          <a:bodyPr>
            <a:spAutoFit/>
          </a:bodyPr>
          <a:lstStyle/>
          <a:p>
            <a:pPr algn="r">
              <a:defRPr/>
            </a:pPr>
            <a:r>
              <a:rPr lang="en-US" sz="2000" dirty="0">
                <a:solidFill>
                  <a:prstClr val="black"/>
                </a:solidFill>
                <a:cs typeface="Arial" charset="0"/>
              </a:rPr>
              <a:t>Retirement, Aging System, Health</a:t>
            </a:r>
            <a:r>
              <a:rPr lang="en-US" sz="1400" dirty="0">
                <a:solidFill>
                  <a:srgbClr val="212121"/>
                </a:solidFill>
                <a:cs typeface="Arial" charset="0"/>
              </a:rPr>
              <a:t> </a:t>
            </a:r>
          </a:p>
        </p:txBody>
      </p:sp>
      <p:cxnSp>
        <p:nvCxnSpPr>
          <p:cNvPr id="74766" name="Straight Arrow Connector 2"/>
          <p:cNvCxnSpPr>
            <a:cxnSpLocks noChangeShapeType="1"/>
            <a:stCxn id="74755" idx="3"/>
          </p:cNvCxnSpPr>
          <p:nvPr/>
        </p:nvCxnSpPr>
        <p:spPr bwMode="auto">
          <a:xfrm>
            <a:off x="5484813" y="1922463"/>
            <a:ext cx="1289050" cy="97313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7" name="Straight Arrow Connector 28"/>
          <p:cNvCxnSpPr>
            <a:cxnSpLocks noChangeShapeType="1"/>
            <a:stCxn id="74758" idx="3"/>
          </p:cNvCxnSpPr>
          <p:nvPr/>
        </p:nvCxnSpPr>
        <p:spPr bwMode="auto">
          <a:xfrm flipV="1">
            <a:off x="5546725" y="4084638"/>
            <a:ext cx="1039813" cy="35401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8" name="Straight Arrow Connector 29"/>
          <p:cNvCxnSpPr>
            <a:cxnSpLocks noChangeShapeType="1"/>
          </p:cNvCxnSpPr>
          <p:nvPr/>
        </p:nvCxnSpPr>
        <p:spPr bwMode="auto">
          <a:xfrm>
            <a:off x="5546725" y="2700338"/>
            <a:ext cx="1009650" cy="6413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9" name="Straight Arrow Connector 30"/>
          <p:cNvCxnSpPr>
            <a:cxnSpLocks noChangeShapeType="1"/>
            <a:stCxn id="74759" idx="3"/>
          </p:cNvCxnSpPr>
          <p:nvPr/>
        </p:nvCxnSpPr>
        <p:spPr bwMode="auto">
          <a:xfrm flipV="1">
            <a:off x="5564188" y="4437063"/>
            <a:ext cx="1192212" cy="83026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70" name="Straight Arrow Connector 31"/>
          <p:cNvCxnSpPr>
            <a:cxnSpLocks noChangeShapeType="1"/>
          </p:cNvCxnSpPr>
          <p:nvPr/>
        </p:nvCxnSpPr>
        <p:spPr bwMode="auto">
          <a:xfrm>
            <a:off x="5637213" y="3638550"/>
            <a:ext cx="949325" cy="14763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71" name="Straight Arrow Connector 32"/>
          <p:cNvCxnSpPr>
            <a:cxnSpLocks noChangeShapeType="1"/>
            <a:stCxn id="74760" idx="3"/>
          </p:cNvCxnSpPr>
          <p:nvPr/>
        </p:nvCxnSpPr>
        <p:spPr bwMode="auto">
          <a:xfrm flipV="1">
            <a:off x="5576888" y="4791075"/>
            <a:ext cx="1355725" cy="1295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5013" name="TextBox 1"/>
          <p:cNvSpPr txBox="1">
            <a:spLocks noChangeArrowheads="1"/>
          </p:cNvSpPr>
          <p:nvPr/>
        </p:nvSpPr>
        <p:spPr bwMode="auto">
          <a:xfrm>
            <a:off x="228600" y="152400"/>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defRPr/>
            </a:pPr>
            <a:r>
              <a:rPr lang="en-US" sz="3600" dirty="0">
                <a:solidFill>
                  <a:srgbClr val="7030A0"/>
                </a:solidFill>
                <a:latin typeface="Georgia"/>
                <a:cs typeface="Palatino" charset="0"/>
              </a:rPr>
              <a:t>Comprehensive, Integrated &amp; Coordinated Systems Across Life Domains &amp; Stages</a:t>
            </a:r>
          </a:p>
        </p:txBody>
      </p:sp>
      <p:pic>
        <p:nvPicPr>
          <p:cNvPr id="25" name="Content Placeholder 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729246" y="2696401"/>
            <a:ext cx="2035921" cy="2035921"/>
          </a:xfrm>
          <a:prstGeom prst="rect">
            <a:avLst/>
          </a:prstGeom>
        </p:spPr>
      </p:pic>
    </p:spTree>
    <p:extLst>
      <p:ext uri="{BB962C8B-B14F-4D97-AF65-F5344CB8AC3E}">
        <p14:creationId xmlns:p14="http://schemas.microsoft.com/office/powerpoint/2010/main" val="77738231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2480" y="542282"/>
            <a:ext cx="3047999" cy="2584612"/>
          </a:xfrm>
        </p:spPr>
        <p:txBody>
          <a:bodyPr/>
          <a:lstStyle/>
          <a:p>
            <a:pPr algn="ctr"/>
            <a:r>
              <a:rPr lang="en-US" dirty="0"/>
              <a:t>National Community of Practice on Supporting Families</a:t>
            </a:r>
            <a:endParaRPr lang="en-US" dirty="0">
              <a:solidFill>
                <a:srgbClr val="0070C0"/>
              </a:solidFill>
            </a:endParaRPr>
          </a:p>
        </p:txBody>
      </p:sp>
      <p:sp>
        <p:nvSpPr>
          <p:cNvPr id="3" name="Content Placeholder 2"/>
          <p:cNvSpPr>
            <a:spLocks noGrp="1"/>
          </p:cNvSpPr>
          <p:nvPr>
            <p:ph idx="1"/>
          </p:nvPr>
        </p:nvSpPr>
        <p:spPr/>
        <p:txBody>
          <a:bodyPr/>
          <a:lstStyle/>
          <a:p>
            <a:pPr marL="0" indent="0">
              <a:buNone/>
            </a:pPr>
            <a:r>
              <a:rPr lang="en-US" dirty="0"/>
              <a:t>   </a:t>
            </a:r>
          </a:p>
        </p:txBody>
      </p:sp>
      <p:sp>
        <p:nvSpPr>
          <p:cNvPr id="4" name="Content Placeholder 3"/>
          <p:cNvSpPr>
            <a:spLocks noGrp="1"/>
          </p:cNvSpPr>
          <p:nvPr>
            <p:ph type="body" sz="half" idx="2"/>
          </p:nvPr>
        </p:nvSpPr>
        <p:spPr/>
        <p:txBody>
          <a:bodyPr/>
          <a:lstStyle/>
          <a:p>
            <a:pPr>
              <a:buNone/>
            </a:pPr>
            <a:r>
              <a:rPr lang="en-US" dirty="0"/>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5984" y="250801"/>
            <a:ext cx="5273344" cy="3261360"/>
          </a:xfrm>
          <a:prstGeom prst="rect">
            <a:avLst/>
          </a:prstGeom>
        </p:spPr>
      </p:pic>
      <p:sp>
        <p:nvSpPr>
          <p:cNvPr id="8" name="TextBox 7"/>
          <p:cNvSpPr txBox="1"/>
          <p:nvPr/>
        </p:nvSpPr>
        <p:spPr>
          <a:xfrm>
            <a:off x="5934792" y="3504380"/>
            <a:ext cx="2875368" cy="3139321"/>
          </a:xfrm>
          <a:prstGeom prst="rect">
            <a:avLst/>
          </a:prstGeom>
          <a:noFill/>
        </p:spPr>
        <p:txBody>
          <a:bodyPr wrap="square" rtlCol="0">
            <a:spAutoFit/>
          </a:bodyPr>
          <a:lstStyle/>
          <a:p>
            <a:r>
              <a:rPr lang="en-US" b="1" dirty="0">
                <a:solidFill>
                  <a:schemeClr val="bg1"/>
                </a:solidFill>
              </a:rPr>
              <a:t>Project Goal</a:t>
            </a:r>
          </a:p>
          <a:p>
            <a:r>
              <a:rPr lang="en-US" dirty="0">
                <a:solidFill>
                  <a:schemeClr val="bg1"/>
                </a:solidFill>
              </a:rPr>
              <a:t>To build capacity through a community of practice across and within States to create policies, practices and systems to better assist and support families that include a member with I/DD across the lifespan.</a:t>
            </a:r>
          </a:p>
          <a:p>
            <a:endParaRPr lang="en-US" dirty="0"/>
          </a:p>
          <a:p>
            <a:pPr marL="285750" indent="-285750">
              <a:buFont typeface="Arial" panose="020B0604020202020204" pitchFamily="34" charset="0"/>
              <a:buChar char="•"/>
            </a:pPr>
            <a:endParaRPr lang="en-US" dirty="0"/>
          </a:p>
        </p:txBody>
      </p:sp>
      <p:sp>
        <p:nvSpPr>
          <p:cNvPr id="15" name="TextBox 14"/>
          <p:cNvSpPr txBox="1"/>
          <p:nvPr/>
        </p:nvSpPr>
        <p:spPr>
          <a:xfrm>
            <a:off x="161636" y="3740727"/>
            <a:ext cx="5380182" cy="2585323"/>
          </a:xfrm>
          <a:prstGeom prst="rect">
            <a:avLst/>
          </a:prstGeom>
          <a:noFill/>
          <a:ln>
            <a:solidFill>
              <a:schemeClr val="accent1"/>
            </a:solidFill>
          </a:ln>
        </p:spPr>
        <p:txBody>
          <a:bodyPr wrap="square" rtlCol="0">
            <a:spAutoFit/>
          </a:bodyPr>
          <a:lstStyle/>
          <a:p>
            <a:r>
              <a:rPr lang="en-US" b="1" dirty="0"/>
              <a:t>Project Outcome</a:t>
            </a:r>
          </a:p>
          <a:p>
            <a:pPr marL="285750" indent="-285750">
              <a:buFont typeface="Arial" panose="020B0604020202020204" pitchFamily="34" charset="0"/>
              <a:buChar char="•"/>
            </a:pPr>
            <a:r>
              <a:rPr lang="en-US" dirty="0"/>
              <a:t>State and national consensus on a national framework and agenda for improving support for families with members with I/DD.</a:t>
            </a:r>
          </a:p>
          <a:p>
            <a:pPr marL="285750" indent="-285750">
              <a:buFont typeface="Arial" panose="020B0604020202020204" pitchFamily="34" charset="0"/>
              <a:buChar char="•"/>
            </a:pPr>
            <a:r>
              <a:rPr lang="en-US" dirty="0"/>
              <a:t>Enhanced national and state policies, practices, and sustainable systems that result in improved supports to families.</a:t>
            </a:r>
          </a:p>
          <a:p>
            <a:pPr marL="285750" indent="-285750">
              <a:buFont typeface="Arial" panose="020B0604020202020204" pitchFamily="34" charset="0"/>
              <a:buChar char="•"/>
            </a:pPr>
            <a:r>
              <a:rPr lang="en-US" dirty="0"/>
              <a:t>Enhanced capacity of states to replicate and sustain exemplary practices to support families and systems.</a:t>
            </a:r>
          </a:p>
        </p:txBody>
      </p:sp>
    </p:spTree>
    <p:extLst>
      <p:ext uri="{BB962C8B-B14F-4D97-AF65-F5344CB8AC3E}">
        <p14:creationId xmlns:p14="http://schemas.microsoft.com/office/powerpoint/2010/main" val="948672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2210" y="499533"/>
            <a:ext cx="8079581" cy="741438"/>
          </a:xfrm>
        </p:spPr>
        <p:txBody>
          <a:bodyPr>
            <a:normAutofit/>
          </a:bodyPr>
          <a:lstStyle/>
          <a:p>
            <a:pPr algn="ctr"/>
            <a:r>
              <a:rPr lang="en-US" sz="4400" dirty="0"/>
              <a:t>Funded in 2012 by </a:t>
            </a:r>
          </a:p>
        </p:txBody>
      </p:sp>
      <p:sp>
        <p:nvSpPr>
          <p:cNvPr id="25" name="Title 4"/>
          <p:cNvSpPr txBox="1">
            <a:spLocks/>
          </p:cNvSpPr>
          <p:nvPr/>
        </p:nvSpPr>
        <p:spPr>
          <a:xfrm>
            <a:off x="553316" y="2463358"/>
            <a:ext cx="8079581" cy="741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sz="4400" spc="0" dirty="0"/>
              <a:t>National Partners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644" y="1355741"/>
            <a:ext cx="2828925" cy="762000"/>
          </a:xfrm>
          <a:prstGeom prst="rect">
            <a:avLst/>
          </a:prstGeom>
        </p:spPr>
      </p:pic>
      <p:pic>
        <p:nvPicPr>
          <p:cNvPr id="20" name="Picture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9409" y="5572969"/>
            <a:ext cx="2430515" cy="752188"/>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15830" y="5535809"/>
            <a:ext cx="2154550" cy="849508"/>
          </a:xfrm>
          <a:prstGeom prst="rect">
            <a:avLst/>
          </a:prstGeom>
        </p:spPr>
      </p:pic>
      <p:pic>
        <p:nvPicPr>
          <p:cNvPr id="26" name="Picture 25"/>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918407" y="3263438"/>
            <a:ext cx="1034467" cy="940423"/>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605928" y="3261515"/>
            <a:ext cx="1974356" cy="926615"/>
          </a:xfrm>
          <a:prstGeom prst="rect">
            <a:avLst/>
          </a:prstGeom>
        </p:spPr>
      </p:pic>
      <p:pic>
        <p:nvPicPr>
          <p:cNvPr id="28" name="Picture 27"/>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97696" y="3378087"/>
            <a:ext cx="2213947" cy="634571"/>
          </a:xfrm>
          <a:prstGeom prst="rect">
            <a:avLst/>
          </a:prstGeom>
        </p:spPr>
      </p:pic>
      <p:pic>
        <p:nvPicPr>
          <p:cNvPr id="29" name="Picture 28"/>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1153960" y="4325853"/>
            <a:ext cx="1156104" cy="1006440"/>
          </a:xfrm>
          <a:prstGeom prst="rect">
            <a:avLst/>
          </a:prstGeom>
        </p:spPr>
      </p:pic>
      <p:pic>
        <p:nvPicPr>
          <p:cNvPr id="30" name="Picture 29"/>
          <p:cNvPicPr>
            <a:picLocks noChangeAspect="1"/>
          </p:cNvPicPr>
          <p:nvPr/>
        </p:nvPicPr>
        <p:blipFill rotWithShape="1">
          <a:blip r:embed="rId10" cstate="email">
            <a:extLst>
              <a:ext uri="{28A0092B-C50C-407E-A947-70E740481C1C}">
                <a14:useLocalDpi xmlns:a14="http://schemas.microsoft.com/office/drawing/2010/main" val="0"/>
              </a:ext>
            </a:extLst>
          </a:blip>
          <a:srcRect t="10148"/>
          <a:stretch/>
        </p:blipFill>
        <p:spPr>
          <a:xfrm>
            <a:off x="3675250" y="4325853"/>
            <a:ext cx="1835711" cy="1012073"/>
          </a:xfrm>
          <a:prstGeom prst="rect">
            <a:avLst/>
          </a:prstGeom>
        </p:spPr>
      </p:pic>
      <p:pic>
        <p:nvPicPr>
          <p:cNvPr id="31" name="Picture 30"/>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6495597" y="4346187"/>
            <a:ext cx="1880085" cy="965771"/>
          </a:xfrm>
          <a:prstGeom prst="rect">
            <a:avLst/>
          </a:prstGeom>
        </p:spPr>
      </p:pic>
      <p:pic>
        <p:nvPicPr>
          <p:cNvPr id="32" name="Picture 31"/>
          <p:cNvPicPr>
            <a:picLocks noChangeAspect="1"/>
          </p:cNvPicPr>
          <p:nvPr/>
        </p:nvPicPr>
        <p:blipFill rotWithShape="1">
          <a:blip r:embed="rId12"/>
          <a:srcRect b="12792"/>
          <a:stretch/>
        </p:blipFill>
        <p:spPr>
          <a:xfrm>
            <a:off x="6122564" y="5535809"/>
            <a:ext cx="2510333" cy="876226"/>
          </a:xfrm>
          <a:prstGeom prst="rect">
            <a:avLst/>
          </a:prstGeom>
        </p:spPr>
      </p:pic>
    </p:spTree>
    <p:extLst>
      <p:ext uri="{BB962C8B-B14F-4D97-AF65-F5344CB8AC3E}">
        <p14:creationId xmlns:p14="http://schemas.microsoft.com/office/powerpoint/2010/main" val="1668560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fld id="{82ABF04B-5AE5-4CD1-9EDD-2C4B98A81C7A}" type="slidenum">
              <a:rPr lang="en-US" altLang="en-US" sz="1200" smtClean="0">
                <a:solidFill>
                  <a:prstClr val="black"/>
                </a:solidFill>
                <a:latin typeface="Trebuchet MS" panose="020B0603020202020204" pitchFamily="34" charset="0"/>
                <a:ea typeface="ＭＳ Ｐゴシック" panose="020B0600070205080204" pitchFamily="34" charset="-128"/>
                <a:cs typeface="Arial" panose="020B0604020202020204" pitchFamily="34" charset="0"/>
              </a:rPr>
              <a:pPr algn="ctr" fontAlgn="base">
                <a:spcBef>
                  <a:spcPct val="0"/>
                </a:spcBef>
                <a:spcAft>
                  <a:spcPct val="0"/>
                </a:spcAft>
                <a:buFontTx/>
                <a:buNone/>
              </a:pPr>
              <a:t>15</a:t>
            </a:fld>
            <a:endParaRPr lang="en-US" altLang="en-US" sz="1200">
              <a:solidFill>
                <a:prstClr val="black"/>
              </a:solidFill>
              <a:latin typeface="Trebuchet MS" panose="020B0603020202020204" pitchFamily="34" charset="0"/>
              <a:ea typeface="ＭＳ Ｐゴシック" panose="020B0600070205080204" pitchFamily="34" charset="-128"/>
              <a:cs typeface="Arial" panose="020B0604020202020204" pitchFamily="34" charset="0"/>
            </a:endParaRPr>
          </a:p>
        </p:txBody>
      </p:sp>
      <p:pic>
        <p:nvPicPr>
          <p:cNvPr id="5124"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23113" y="1552575"/>
            <a:ext cx="1995487" cy="2867025"/>
          </a:xfrm>
          <a:prstGeom prst="rect">
            <a:avLst/>
          </a:prstGeom>
          <a:noFill/>
          <a:ln w="57150">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25"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60900" y="5248275"/>
            <a:ext cx="2667000" cy="1573213"/>
          </a:xfrm>
          <a:prstGeom prst="rect">
            <a:avLst/>
          </a:prstGeom>
          <a:noFill/>
          <a:ln w="57150">
            <a:solidFill>
              <a:schemeClr val="accent3">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2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24400" y="0"/>
            <a:ext cx="2286000" cy="1524000"/>
          </a:xfrm>
          <a:prstGeom prst="rect">
            <a:avLst/>
          </a:prstGeom>
          <a:noFill/>
          <a:ln w="5715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3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52575"/>
            <a:ext cx="1828800" cy="2571750"/>
          </a:xfrm>
          <a:prstGeom prst="rect">
            <a:avLst/>
          </a:prstGeom>
          <a:noFill/>
          <a:ln w="57150">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2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4111625"/>
            <a:ext cx="1812925" cy="2717800"/>
          </a:xfrm>
          <a:prstGeom prst="rect">
            <a:avLst/>
          </a:prstGeom>
          <a:noFill/>
          <a:ln w="571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488" name="Picture 10" descr="adult%20residential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78013" y="5241925"/>
            <a:ext cx="2690812" cy="1587500"/>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487" name="Picture 8" descr="manWomanWithFrui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482850" cy="1524000"/>
          </a:xfrm>
          <a:prstGeom prst="rect">
            <a:avLst/>
          </a:prstGeom>
          <a:noFill/>
          <a:ln w="5715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489" name="Picture 16" descr="untitled"/>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061200" y="0"/>
            <a:ext cx="2057400" cy="1524000"/>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132" name="Picture 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286000" y="0"/>
            <a:ext cx="2482850" cy="1524000"/>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0" name="Picture 14" descr="Picture1"/>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091363" y="4276725"/>
            <a:ext cx="2035175" cy="2552700"/>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2301" name="Rectangle 13"/>
          <p:cNvSpPr>
            <a:spLocks noChangeArrowheads="1"/>
          </p:cNvSpPr>
          <p:nvPr/>
        </p:nvSpPr>
        <p:spPr bwMode="auto">
          <a:xfrm>
            <a:off x="1965325" y="1613188"/>
            <a:ext cx="5045075"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r>
              <a:rPr lang="en-US" altLang="en-US" sz="3300" b="1" i="1" dirty="0">
                <a:solidFill>
                  <a:srgbClr val="7030A0"/>
                </a:solidFill>
              </a:rPr>
              <a:t>Core Belief: </a:t>
            </a:r>
          </a:p>
          <a:p>
            <a:pPr algn="ctr" defTabSz="914400"/>
            <a:r>
              <a:rPr lang="en-US" altLang="en-US" sz="3300" b="1" i="1" dirty="0">
                <a:solidFill>
                  <a:srgbClr val="7030A0"/>
                </a:solidFill>
              </a:rPr>
              <a:t>All people and their families have the right to live, love, work, play </a:t>
            </a:r>
          </a:p>
          <a:p>
            <a:pPr algn="ctr" defTabSz="914400"/>
            <a:r>
              <a:rPr lang="en-US" altLang="en-US" sz="3300" b="1" i="1" dirty="0">
                <a:solidFill>
                  <a:srgbClr val="7030A0"/>
                </a:solidFill>
              </a:rPr>
              <a:t>and pursue their life aspirations in their community. </a:t>
            </a:r>
            <a:endParaRPr lang="en-US" altLang="en-US" sz="3300" i="1" dirty="0">
              <a:solidFill>
                <a:srgbClr val="7030A0"/>
              </a:solidFill>
            </a:endParaRPr>
          </a:p>
        </p:txBody>
      </p:sp>
    </p:spTree>
    <p:extLst>
      <p:ext uri="{BB962C8B-B14F-4D97-AF65-F5344CB8AC3E}">
        <p14:creationId xmlns:p14="http://schemas.microsoft.com/office/powerpoint/2010/main" val="416321123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481013" y="509118"/>
            <a:ext cx="816442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4000" dirty="0">
                <a:solidFill>
                  <a:schemeClr val="accent1"/>
                </a:solidFill>
                <a:latin typeface="+mj-lt"/>
              </a:rPr>
              <a:t>What is YOUR Vision </a:t>
            </a:r>
          </a:p>
          <a:p>
            <a:pPr algn="ctr" eaLnBrk="1" hangingPunct="1">
              <a:defRPr/>
            </a:pPr>
            <a:r>
              <a:rPr lang="en-US" sz="4000" dirty="0">
                <a:solidFill>
                  <a:schemeClr val="accent1"/>
                </a:solidFill>
                <a:latin typeface="+mj-lt"/>
              </a:rPr>
              <a:t>for a Good LIFE?</a:t>
            </a:r>
            <a:endParaRPr lang="en-US" sz="4000" dirty="0">
              <a:solidFill>
                <a:schemeClr val="accent1"/>
              </a:solidFill>
              <a:latin typeface="+mj-lt"/>
              <a:ea typeface="+mn-ea"/>
            </a:endParaRPr>
          </a:p>
        </p:txBody>
      </p:sp>
      <p:sp>
        <p:nvSpPr>
          <p:cNvPr id="7" name="Cloud 6"/>
          <p:cNvSpPr/>
          <p:nvPr/>
        </p:nvSpPr>
        <p:spPr>
          <a:xfrm>
            <a:off x="1524000" y="2057401"/>
            <a:ext cx="5995693" cy="3429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p>
        </p:txBody>
      </p:sp>
      <p:pic>
        <p:nvPicPr>
          <p:cNvPr id="9"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755941" y="3535680"/>
            <a:ext cx="1389675" cy="1389675"/>
          </a:xfrm>
        </p:spPr>
      </p:pic>
      <p:sp>
        <p:nvSpPr>
          <p:cNvPr id="10" name="Rectangle 9"/>
          <p:cNvSpPr/>
          <p:nvPr/>
        </p:nvSpPr>
        <p:spPr>
          <a:xfrm>
            <a:off x="2351437" y="2667000"/>
            <a:ext cx="4548400" cy="1200328"/>
          </a:xfrm>
          <a:prstGeom prst="rect">
            <a:avLst/>
          </a:prstGeom>
        </p:spPr>
        <p:txBody>
          <a:bodyPr wrap="square">
            <a:spAutoFit/>
          </a:bodyPr>
          <a:lstStyle/>
          <a:p>
            <a:pPr algn="ctr"/>
            <a:r>
              <a:rPr lang="en-US" sz="2400" b="1" dirty="0">
                <a:latin typeface="+mj-lt"/>
              </a:rPr>
              <a:t>Vision of What I Want      for a Quality of Life</a:t>
            </a:r>
          </a:p>
          <a:p>
            <a:pPr algn="ctr"/>
            <a:r>
              <a:rPr lang="en-US" sz="2400" b="1" dirty="0"/>
              <a:t> </a:t>
            </a:r>
          </a:p>
        </p:txBody>
      </p:sp>
      <p:sp>
        <p:nvSpPr>
          <p:cNvPr id="3" name="TextBox 2"/>
          <p:cNvSpPr txBox="1"/>
          <p:nvPr/>
        </p:nvSpPr>
        <p:spPr>
          <a:xfrm>
            <a:off x="1883833" y="5621867"/>
            <a:ext cx="6523567" cy="830997"/>
          </a:xfrm>
          <a:prstGeom prst="rect">
            <a:avLst/>
          </a:prstGeom>
          <a:noFill/>
        </p:spPr>
        <p:txBody>
          <a:bodyPr wrap="square" rtlCol="0">
            <a:spAutoFit/>
          </a:bodyPr>
          <a:lstStyle/>
          <a:p>
            <a:r>
              <a:rPr lang="en-US" sz="2400" b="1" i="1" dirty="0"/>
              <a:t>Write down your responses on your worksheet &amp; discuss with your table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34" y="5736168"/>
            <a:ext cx="931334" cy="931334"/>
          </a:xfrm>
          <a:prstGeom prst="rect">
            <a:avLst/>
          </a:prstGeom>
        </p:spPr>
      </p:pic>
    </p:spTree>
    <p:extLst>
      <p:ext uri="{BB962C8B-B14F-4D97-AF65-F5344CB8AC3E}">
        <p14:creationId xmlns:p14="http://schemas.microsoft.com/office/powerpoint/2010/main" val="398759423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481013" y="509118"/>
            <a:ext cx="81644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4000" dirty="0">
                <a:solidFill>
                  <a:schemeClr val="accent1"/>
                </a:solidFill>
                <a:latin typeface="+mj-lt"/>
              </a:rPr>
              <a:t>What DON’T you want??</a:t>
            </a:r>
            <a:endParaRPr lang="en-US" sz="4000" dirty="0">
              <a:solidFill>
                <a:schemeClr val="accent1"/>
              </a:solidFill>
              <a:latin typeface="+mj-lt"/>
              <a:ea typeface="+mn-ea"/>
            </a:endParaRPr>
          </a:p>
        </p:txBody>
      </p:sp>
      <p:grpSp>
        <p:nvGrpSpPr>
          <p:cNvPr id="2" name="Group 1"/>
          <p:cNvGrpSpPr/>
          <p:nvPr/>
        </p:nvGrpSpPr>
        <p:grpSpPr>
          <a:xfrm>
            <a:off x="1798320" y="1742440"/>
            <a:ext cx="5105400" cy="3124200"/>
            <a:chOff x="2642661" y="3781131"/>
            <a:chExt cx="3806135" cy="2745852"/>
          </a:xfrm>
        </p:grpSpPr>
        <p:sp>
          <p:nvSpPr>
            <p:cNvPr id="8" name="Cloud 7"/>
            <p:cNvSpPr/>
            <p:nvPr/>
          </p:nvSpPr>
          <p:spPr>
            <a:xfrm>
              <a:off x="2642661" y="3781131"/>
              <a:ext cx="3806135" cy="2745852"/>
            </a:xfrm>
            <a:prstGeom prst="cloud">
              <a:avLst/>
            </a:prstGeom>
            <a:solidFill>
              <a:schemeClr val="accent6">
                <a:lumMod val="40000"/>
                <a:lumOff val="60000"/>
              </a:schemeClr>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p>
          </p:txBody>
        </p:sp>
        <p:sp>
          <p:nvSpPr>
            <p:cNvPr id="11" name="Rectangle 10"/>
            <p:cNvSpPr/>
            <p:nvPr/>
          </p:nvSpPr>
          <p:spPr>
            <a:xfrm>
              <a:off x="3381165" y="4517823"/>
              <a:ext cx="2419301" cy="838562"/>
            </a:xfrm>
            <a:prstGeom prst="rect">
              <a:avLst/>
            </a:prstGeom>
            <a:ln>
              <a:noFill/>
            </a:ln>
          </p:spPr>
          <p:txBody>
            <a:bodyPr wrap="square">
              <a:spAutoFit/>
            </a:bodyPr>
            <a:lstStyle/>
            <a:p>
              <a:pPr algn="ctr"/>
              <a:r>
                <a:rPr lang="en-US" sz="2800" b="1" dirty="0">
                  <a:latin typeface="+mj-lt"/>
                </a:rPr>
                <a:t>Vision of What</a:t>
              </a:r>
            </a:p>
            <a:p>
              <a:pPr algn="ctr"/>
              <a:r>
                <a:rPr lang="en-US" sz="2800" b="1" dirty="0">
                  <a:latin typeface="+mj-lt"/>
                </a:rPr>
                <a:t> I Don’t Want</a:t>
              </a:r>
            </a:p>
          </p:txBody>
        </p:sp>
      </p:grpSp>
      <p:sp>
        <p:nvSpPr>
          <p:cNvPr id="4" name="Rectangle 3"/>
          <p:cNvSpPr/>
          <p:nvPr/>
        </p:nvSpPr>
        <p:spPr>
          <a:xfrm>
            <a:off x="2032000" y="5685366"/>
            <a:ext cx="6959600" cy="830997"/>
          </a:xfrm>
          <a:prstGeom prst="rect">
            <a:avLst/>
          </a:prstGeom>
        </p:spPr>
        <p:txBody>
          <a:bodyPr wrap="square">
            <a:spAutoFit/>
          </a:bodyPr>
          <a:lstStyle/>
          <a:p>
            <a:r>
              <a:rPr lang="en-US" sz="2400" b="1" i="1" dirty="0"/>
              <a:t>Write down your responses on your worksheet </a:t>
            </a:r>
          </a:p>
          <a:p>
            <a:r>
              <a:rPr lang="en-US" sz="2400" b="1" i="1" dirty="0"/>
              <a:t>&amp; discuss with your table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34" y="5736168"/>
            <a:ext cx="931334" cy="93133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88173" y="3673594"/>
            <a:ext cx="830255" cy="782998"/>
          </a:xfrm>
          <a:prstGeom prst="rect">
            <a:avLst/>
          </a:prstGeom>
          <a:ln>
            <a:noFill/>
          </a:ln>
        </p:spPr>
      </p:pic>
    </p:spTree>
    <p:extLst>
      <p:ext uri="{BB962C8B-B14F-4D97-AF65-F5344CB8AC3E}">
        <p14:creationId xmlns:p14="http://schemas.microsoft.com/office/powerpoint/2010/main" val="2682275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77460" y="499533"/>
            <a:ext cx="8331504" cy="1658198"/>
          </a:xfrm>
        </p:spPr>
        <p:txBody>
          <a:bodyPr/>
          <a:lstStyle/>
          <a:p>
            <a:pPr algn="ctr"/>
            <a:r>
              <a:rPr lang="en-US" dirty="0"/>
              <a:t>“Good Life for All ”</a:t>
            </a:r>
          </a:p>
        </p:txBody>
      </p:sp>
      <p:pic>
        <p:nvPicPr>
          <p:cNvPr id="14" name="Content Placeholder 1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6714632" y="5503623"/>
            <a:ext cx="1515998" cy="1027088"/>
          </a:xfrm>
          <a:prstGeom prst="rect">
            <a:avLst/>
          </a:prstGeom>
          <a:noFill/>
          <a:ln>
            <a:noFill/>
          </a:ln>
        </p:spPr>
      </p:pic>
      <p:grpSp>
        <p:nvGrpSpPr>
          <p:cNvPr id="20" name="Group 19"/>
          <p:cNvGrpSpPr/>
          <p:nvPr/>
        </p:nvGrpSpPr>
        <p:grpSpPr>
          <a:xfrm>
            <a:off x="685799" y="2184517"/>
            <a:ext cx="7627301" cy="2844719"/>
            <a:chOff x="831610" y="3548817"/>
            <a:chExt cx="7310663" cy="2650165"/>
          </a:xfrm>
        </p:grpSpPr>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610" y="4850165"/>
              <a:ext cx="914400" cy="91440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1610" y="3572372"/>
              <a:ext cx="914400" cy="914400"/>
            </a:xfrm>
            <a:prstGeom prst="rect">
              <a:avLst/>
            </a:prstGeom>
          </p:spPr>
        </p:pic>
        <p:sp>
          <p:nvSpPr>
            <p:cNvPr id="18" name="Rectangle 17"/>
            <p:cNvSpPr/>
            <p:nvPr/>
          </p:nvSpPr>
          <p:spPr>
            <a:xfrm>
              <a:off x="2006167" y="3548817"/>
              <a:ext cx="6136106" cy="1200328"/>
            </a:xfrm>
            <a:prstGeom prst="rect">
              <a:avLst/>
            </a:prstGeom>
          </p:spPr>
          <p:txBody>
            <a:bodyPr wrap="square">
              <a:spAutoFit/>
            </a:bodyPr>
            <a:lstStyle/>
            <a:p>
              <a:r>
                <a:rPr lang="en-US" sz="3600" b="1" i="0" u="none" strike="noStrike" baseline="30000" dirty="0">
                  <a:solidFill>
                    <a:srgbClr val="000000"/>
                  </a:solidFill>
                </a:rPr>
                <a:t>The Individual </a:t>
              </a:r>
              <a:r>
                <a:rPr lang="en-US" sz="3600" b="0" i="0" u="none" strike="noStrike" baseline="30000" dirty="0">
                  <a:solidFill>
                    <a:srgbClr val="000000"/>
                  </a:solidFill>
                </a:rPr>
                <a:t>will achieve self-determination, interdependence, productivity, integration, and inclusion in all facets of community life</a:t>
              </a:r>
            </a:p>
          </p:txBody>
        </p:sp>
        <p:sp>
          <p:nvSpPr>
            <p:cNvPr id="19" name="Rectangle 18"/>
            <p:cNvSpPr/>
            <p:nvPr/>
          </p:nvSpPr>
          <p:spPr>
            <a:xfrm>
              <a:off x="1989673" y="4736673"/>
              <a:ext cx="6136105" cy="1462309"/>
            </a:xfrm>
            <a:prstGeom prst="rect">
              <a:avLst/>
            </a:prstGeom>
          </p:spPr>
          <p:txBody>
            <a:bodyPr wrap="square">
              <a:spAutoFit/>
            </a:bodyPr>
            <a:lstStyle/>
            <a:p>
              <a:r>
                <a:rPr lang="en-US" sz="3600" b="1" i="0" u="none" strike="noStrike" baseline="30000" dirty="0">
                  <a:solidFill>
                    <a:srgbClr val="000000"/>
                  </a:solidFill>
                </a:rPr>
                <a:t>Families </a:t>
              </a:r>
              <a:r>
                <a:rPr lang="en-US" sz="3600" b="0" i="0" u="none" strike="noStrike" baseline="30000" dirty="0">
                  <a:solidFill>
                    <a:srgbClr val="000000"/>
                  </a:solidFill>
                </a:rPr>
                <a:t>will be supported in ways that maximize their capacity, strengths, and unique abilities to best nurture, love, and support </a:t>
              </a:r>
              <a:r>
                <a:rPr lang="en-US" sz="3600" baseline="30000" dirty="0">
                  <a:solidFill>
                    <a:srgbClr val="000000"/>
                  </a:solidFill>
                </a:rPr>
                <a:t>all</a:t>
              </a:r>
              <a:r>
                <a:rPr lang="en-US" sz="3600" b="0" i="0" u="none" strike="noStrike" baseline="30000" dirty="0">
                  <a:solidFill>
                    <a:srgbClr val="000000"/>
                  </a:solidFill>
                </a:rPr>
                <a:t> individual members to achieve their goals</a:t>
              </a:r>
            </a:p>
          </p:txBody>
        </p:sp>
      </p:grpSp>
    </p:spTree>
    <p:extLst>
      <p:ext uri="{BB962C8B-B14F-4D97-AF65-F5344CB8AC3E}">
        <p14:creationId xmlns:p14="http://schemas.microsoft.com/office/powerpoint/2010/main" val="2781084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979185"/>
          </a:xfrm>
        </p:spPr>
        <p:txBody>
          <a:bodyPr>
            <a:normAutofit/>
          </a:bodyPr>
          <a:lstStyle/>
          <a:p>
            <a:r>
              <a:rPr lang="en-US" sz="4000" dirty="0"/>
              <a:t>ALL People</a:t>
            </a:r>
          </a:p>
        </p:txBody>
      </p:sp>
      <p:sp>
        <p:nvSpPr>
          <p:cNvPr id="5" name="Text Placeholder 4"/>
          <p:cNvSpPr>
            <a:spLocks noGrp="1"/>
          </p:cNvSpPr>
          <p:nvPr>
            <p:ph type="body" sz="half" idx="2"/>
          </p:nvPr>
        </p:nvSpPr>
        <p:spPr>
          <a:xfrm flipV="1">
            <a:off x="507492" y="6857999"/>
            <a:ext cx="6922008" cy="45719"/>
          </a:xfrm>
        </p:spPr>
        <p:txBody>
          <a:bodyPr>
            <a:normAutofit fontScale="25000" lnSpcReduction="20000"/>
          </a:bodyPr>
          <a:lstStyle/>
          <a:p>
            <a:r>
              <a:rPr lang="en-US" dirty="0"/>
              <a:t>   </a:t>
            </a:r>
          </a:p>
        </p:txBody>
      </p:sp>
      <p:pic>
        <p:nvPicPr>
          <p:cNvPr id="10" name="Picture Placeholder 9"/>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14355" r="-14355"/>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792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079581" cy="1658198"/>
          </a:xfrm>
        </p:spPr>
        <p:txBody>
          <a:bodyPr/>
          <a:lstStyle/>
          <a:p>
            <a:pPr algn="ctr"/>
            <a:r>
              <a:rPr lang="en-US" dirty="0"/>
              <a:t>Outcomes for Today</a:t>
            </a:r>
          </a:p>
        </p:txBody>
      </p:sp>
      <p:sp>
        <p:nvSpPr>
          <p:cNvPr id="5" name="Content Placeholder 2"/>
          <p:cNvSpPr txBox="1">
            <a:spLocks/>
          </p:cNvSpPr>
          <p:nvPr/>
        </p:nvSpPr>
        <p:spPr>
          <a:xfrm>
            <a:off x="335280" y="1645919"/>
            <a:ext cx="8453120" cy="4609095"/>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74320" indent="-274320">
              <a:buFont typeface="Arial" panose="020B0604020202020204" pitchFamily="34" charset="0"/>
              <a:buChar char="•"/>
            </a:pPr>
            <a:r>
              <a:rPr lang="en-US" sz="2800" dirty="0"/>
              <a:t>Explore the effect of past and current policies and    practices of the disability service system on available supports</a:t>
            </a:r>
          </a:p>
          <a:p>
            <a:pPr marL="274320" indent="-274320">
              <a:buFont typeface="Arial" panose="020B0604020202020204" pitchFamily="34" charset="0"/>
              <a:buChar char="•"/>
            </a:pPr>
            <a:r>
              <a:rPr lang="en-US" sz="2800" dirty="0"/>
              <a:t>Highlight the significant role families play in their members with disabilities lives across the lifespan</a:t>
            </a:r>
          </a:p>
          <a:p>
            <a:pPr marL="274320" indent="-274320">
              <a:buFont typeface="Arial" panose="020B0604020202020204" pitchFamily="34" charset="0"/>
              <a:buChar char="•"/>
            </a:pPr>
            <a:r>
              <a:rPr lang="en-US" sz="2800" dirty="0"/>
              <a:t>Introduce the </a:t>
            </a:r>
            <a:r>
              <a:rPr lang="en-US" sz="2800" dirty="0" err="1"/>
              <a:t>LifeCourse</a:t>
            </a:r>
            <a:r>
              <a:rPr lang="en-US" sz="2800" dirty="0"/>
              <a:t> Framework as a foundation for working with individuals with disabilities and their families to achieve a “good life” </a:t>
            </a:r>
          </a:p>
          <a:p>
            <a:pPr marL="274320" indent="-274320">
              <a:buFont typeface="Arial" panose="020B0604020202020204" pitchFamily="34" charset="0"/>
              <a:buChar char="•"/>
            </a:pPr>
            <a:r>
              <a:rPr lang="en-US" sz="2800" dirty="0"/>
              <a:t>Provide real life examples and strategies that can be used to impact the trajectory towards a “good life” </a:t>
            </a:r>
          </a:p>
          <a:p>
            <a:endParaRPr lang="en-US" sz="3200" dirty="0"/>
          </a:p>
          <a:p>
            <a:endParaRPr lang="en-US" sz="3200" dirty="0"/>
          </a:p>
          <a:p>
            <a:pPr>
              <a:buFont typeface="Arial"/>
              <a:buChar char="•"/>
            </a:pPr>
            <a:endParaRPr lang="en-US" sz="3000" dirty="0"/>
          </a:p>
        </p:txBody>
      </p:sp>
    </p:spTree>
    <p:extLst>
      <p:ext uri="{BB962C8B-B14F-4D97-AF65-F5344CB8AC3E}">
        <p14:creationId xmlns:p14="http://schemas.microsoft.com/office/powerpoint/2010/main" val="3707842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lgn="ctr">
              <a:spcBef>
                <a:spcPts val="0"/>
              </a:spcBef>
              <a:buNone/>
            </a:pPr>
            <a:r>
              <a:rPr lang="en-US" sz="3600" i="1" dirty="0"/>
              <a:t>  </a:t>
            </a:r>
          </a:p>
        </p:txBody>
      </p:sp>
      <p:grpSp>
        <p:nvGrpSpPr>
          <p:cNvPr id="2" name="Group 2"/>
          <p:cNvGrpSpPr/>
          <p:nvPr/>
        </p:nvGrpSpPr>
        <p:grpSpPr>
          <a:xfrm>
            <a:off x="704264" y="2649060"/>
            <a:ext cx="3258775" cy="2456616"/>
            <a:chOff x="685800" y="457200"/>
            <a:chExt cx="2057400" cy="1101114"/>
          </a:xfrm>
          <a:solidFill>
            <a:schemeClr val="accent1"/>
          </a:solidFill>
        </p:grpSpPr>
        <p:sp>
          <p:nvSpPr>
            <p:cNvPr id="5" name="Right Triangle 4"/>
            <p:cNvSpPr/>
            <p:nvPr/>
          </p:nvSpPr>
          <p:spPr>
            <a:xfrm flipV="1">
              <a:off x="685800" y="457200"/>
              <a:ext cx="2057400" cy="1101114"/>
            </a:xfrm>
            <a:prstGeom prst="rtTriangl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6" name="TextBox 5"/>
            <p:cNvSpPr txBox="1"/>
            <p:nvPr/>
          </p:nvSpPr>
          <p:spPr>
            <a:xfrm>
              <a:off x="813008" y="582725"/>
              <a:ext cx="1524000" cy="285909"/>
            </a:xfrm>
            <a:prstGeom prst="rect">
              <a:avLst/>
            </a:prstGeom>
            <a:noFill/>
          </p:spPr>
          <p:txBody>
            <a:bodyPr wrap="square" rtlCol="0">
              <a:spAutoFit/>
            </a:bodyPr>
            <a:lstStyle/>
            <a:p>
              <a:r>
                <a:rPr lang="en-US" sz="4800" b="1" dirty="0">
                  <a:solidFill>
                    <a:prstClr val="white"/>
                  </a:solidFill>
                  <a:latin typeface="Georgia"/>
                </a:rPr>
                <a:t>100%</a:t>
              </a:r>
            </a:p>
          </p:txBody>
        </p:sp>
      </p:grpSp>
      <p:sp>
        <p:nvSpPr>
          <p:cNvPr id="13" name="Rectangle 12"/>
          <p:cNvSpPr/>
          <p:nvPr/>
        </p:nvSpPr>
        <p:spPr>
          <a:xfrm>
            <a:off x="1878117" y="3918046"/>
            <a:ext cx="2394071" cy="1569660"/>
          </a:xfrm>
          <a:prstGeom prst="rect">
            <a:avLst/>
          </a:prstGeom>
        </p:spPr>
        <p:txBody>
          <a:bodyPr wrap="square">
            <a:spAutoFit/>
          </a:bodyPr>
          <a:lstStyle/>
          <a:p>
            <a:pPr algn="ctr"/>
            <a:r>
              <a:rPr lang="en-US" sz="2400" dirty="0">
                <a:solidFill>
                  <a:prstClr val="black"/>
                </a:solidFill>
                <a:latin typeface="Tw Cen MT"/>
              </a:rPr>
              <a:t>4.7 Million people with developmental disabilities </a:t>
            </a:r>
          </a:p>
        </p:txBody>
      </p:sp>
      <p:sp>
        <p:nvSpPr>
          <p:cNvPr id="14" name="TextBox 13"/>
          <p:cNvSpPr txBox="1"/>
          <p:nvPr/>
        </p:nvSpPr>
        <p:spPr>
          <a:xfrm>
            <a:off x="550997" y="6234959"/>
            <a:ext cx="8065294" cy="338554"/>
          </a:xfrm>
          <a:prstGeom prst="rect">
            <a:avLst/>
          </a:prstGeom>
          <a:noFill/>
        </p:spPr>
        <p:txBody>
          <a:bodyPr wrap="square" rtlCol="0">
            <a:spAutoFit/>
          </a:bodyPr>
          <a:lstStyle/>
          <a:p>
            <a:r>
              <a:rPr lang="en-US" sz="1600" i="1" dirty="0">
                <a:solidFill>
                  <a:prstClr val="black"/>
                </a:solidFill>
                <a:latin typeface="Tw Cen MT"/>
              </a:rPr>
              <a:t>** Based on national definition of developmental disability with a prevalence rate of 1.49%</a:t>
            </a:r>
          </a:p>
        </p:txBody>
      </p:sp>
      <p:grpSp>
        <p:nvGrpSpPr>
          <p:cNvPr id="3" name="Group 19"/>
          <p:cNvGrpSpPr/>
          <p:nvPr/>
        </p:nvGrpSpPr>
        <p:grpSpPr>
          <a:xfrm>
            <a:off x="4790087" y="2550864"/>
            <a:ext cx="4185891" cy="2799463"/>
            <a:chOff x="2784086" y="2821652"/>
            <a:chExt cx="6673750" cy="3187131"/>
          </a:xfrm>
        </p:grpSpPr>
        <p:sp>
          <p:nvSpPr>
            <p:cNvPr id="7" name="Right Triangle 6"/>
            <p:cNvSpPr/>
            <p:nvPr/>
          </p:nvSpPr>
          <p:spPr>
            <a:xfrm rot="10800000" flipH="1">
              <a:off x="2784086" y="2856578"/>
              <a:ext cx="6017330" cy="2932634"/>
            </a:xfrm>
            <a:prstGeom prst="rtTriangle">
              <a:avLst/>
            </a:prstGeom>
            <a:solidFill>
              <a:schemeClr val="accent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8" name="Straight Connector 7"/>
            <p:cNvCxnSpPr/>
            <p:nvPr/>
          </p:nvCxnSpPr>
          <p:spPr>
            <a:xfrm>
              <a:off x="6007672" y="2821652"/>
              <a:ext cx="22283" cy="247356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04752" y="3128496"/>
              <a:ext cx="2788994" cy="461665"/>
            </a:xfrm>
            <a:prstGeom prst="rect">
              <a:avLst/>
            </a:prstGeom>
            <a:noFill/>
          </p:spPr>
          <p:txBody>
            <a:bodyPr wrap="square" rtlCol="0">
              <a:spAutoFit/>
            </a:bodyPr>
            <a:lstStyle/>
            <a:p>
              <a:pPr algn="ctr"/>
              <a:r>
                <a:rPr lang="en-US" sz="2400" dirty="0">
                  <a:solidFill>
                    <a:prstClr val="white"/>
                  </a:solidFill>
                  <a:latin typeface="Tw Cen MT"/>
                </a:rPr>
                <a:t>75%</a:t>
              </a:r>
            </a:p>
          </p:txBody>
        </p:sp>
        <p:sp>
          <p:nvSpPr>
            <p:cNvPr id="11" name="Right Arrow 10"/>
            <p:cNvSpPr/>
            <p:nvPr/>
          </p:nvSpPr>
          <p:spPr>
            <a:xfrm rot="16200000">
              <a:off x="7065249" y="3741436"/>
              <a:ext cx="669316" cy="9481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12" name="TextBox 11"/>
            <p:cNvSpPr txBox="1"/>
            <p:nvPr/>
          </p:nvSpPr>
          <p:spPr>
            <a:xfrm>
              <a:off x="5529805" y="4642234"/>
              <a:ext cx="3928031" cy="1366549"/>
            </a:xfrm>
            <a:prstGeom prst="rect">
              <a:avLst/>
            </a:prstGeom>
            <a:noFill/>
          </p:spPr>
          <p:txBody>
            <a:bodyPr wrap="square" rtlCol="0">
              <a:spAutoFit/>
            </a:bodyPr>
            <a:lstStyle/>
            <a:p>
              <a:pPr algn="ctr"/>
              <a:r>
                <a:rPr lang="en-US" sz="2400" dirty="0">
                  <a:solidFill>
                    <a:prstClr val="black"/>
                  </a:solidFill>
                  <a:latin typeface="Tw Cen MT"/>
                </a:rPr>
                <a:t>National % Receiving State DD Services</a:t>
              </a:r>
            </a:p>
          </p:txBody>
        </p:sp>
        <p:sp>
          <p:nvSpPr>
            <p:cNvPr id="19" name="Right Triangle 18"/>
            <p:cNvSpPr/>
            <p:nvPr/>
          </p:nvSpPr>
          <p:spPr>
            <a:xfrm flipV="1">
              <a:off x="6044852" y="2865814"/>
              <a:ext cx="2733981" cy="1358957"/>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9" name="TextBox 8"/>
            <p:cNvSpPr txBox="1"/>
            <p:nvPr/>
          </p:nvSpPr>
          <p:spPr>
            <a:xfrm>
              <a:off x="6150566" y="2915169"/>
              <a:ext cx="1467892" cy="461665"/>
            </a:xfrm>
            <a:prstGeom prst="rect">
              <a:avLst/>
            </a:prstGeom>
            <a:noFill/>
          </p:spPr>
          <p:txBody>
            <a:bodyPr wrap="square" rtlCol="0">
              <a:spAutoFit/>
            </a:bodyPr>
            <a:lstStyle/>
            <a:p>
              <a:pPr algn="ctr"/>
              <a:r>
                <a:rPr lang="en-US" sz="2400" dirty="0">
                  <a:solidFill>
                    <a:prstClr val="white"/>
                  </a:solidFill>
                  <a:latin typeface="Tw Cen MT"/>
                </a:rPr>
                <a:t>25%</a:t>
              </a:r>
            </a:p>
          </p:txBody>
        </p:sp>
      </p:grpSp>
      <p:grpSp>
        <p:nvGrpSpPr>
          <p:cNvPr id="15" name="Group 17"/>
          <p:cNvGrpSpPr/>
          <p:nvPr/>
        </p:nvGrpSpPr>
        <p:grpSpPr>
          <a:xfrm>
            <a:off x="5550830" y="1620087"/>
            <a:ext cx="1674599" cy="807788"/>
            <a:chOff x="4782416" y="1931739"/>
            <a:chExt cx="3736463" cy="2016978"/>
          </a:xfrm>
        </p:grpSpPr>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2416" y="1931739"/>
              <a:ext cx="786366" cy="2016978"/>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2513" y="1931739"/>
              <a:ext cx="786366" cy="2016978"/>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5782" y="1931739"/>
              <a:ext cx="786366" cy="2016978"/>
            </a:xfrm>
            <a:prstGeom prst="rect">
              <a:avLst/>
            </a:prstGeom>
          </p:spPr>
        </p:pic>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9148" y="1931739"/>
              <a:ext cx="786367" cy="2016978"/>
            </a:xfrm>
            <a:prstGeom prst="rect">
              <a:avLst/>
            </a:prstGeom>
            <a:noFill/>
          </p:spPr>
        </p:pic>
      </p:grpSp>
      <p:sp>
        <p:nvSpPr>
          <p:cNvPr id="26" name="Title 1"/>
          <p:cNvSpPr txBox="1">
            <a:spLocks/>
          </p:cNvSpPr>
          <p:nvPr/>
        </p:nvSpPr>
        <p:spPr>
          <a:xfrm>
            <a:off x="134018" y="417739"/>
            <a:ext cx="8839200" cy="113982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sz="4200" b="1" dirty="0">
                <a:latin typeface="Garamond" charset="0"/>
                <a:cs typeface="MoolBoran" charset="0"/>
              </a:rPr>
              <a:t>1 in 4 Persons with I/DD </a:t>
            </a:r>
          </a:p>
          <a:p>
            <a:pPr algn="ctr"/>
            <a:r>
              <a:rPr lang="en-US" sz="4200" b="1" dirty="0">
                <a:latin typeface="Garamond" charset="0"/>
                <a:cs typeface="MoolBoran" charset="0"/>
              </a:rPr>
              <a:t>Receive Formal State DD Services</a:t>
            </a:r>
          </a:p>
        </p:txBody>
      </p:sp>
    </p:spTree>
    <p:extLst>
      <p:ext uri="{BB962C8B-B14F-4D97-AF65-F5344CB8AC3E}">
        <p14:creationId xmlns:p14="http://schemas.microsoft.com/office/powerpoint/2010/main" val="4023072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176" y="410398"/>
            <a:ext cx="8079581" cy="1149506"/>
          </a:xfrm>
        </p:spPr>
        <p:txBody>
          <a:bodyPr/>
          <a:lstStyle/>
          <a:p>
            <a:pPr algn="ctr"/>
            <a:r>
              <a:rPr lang="en-US" dirty="0"/>
              <a:t>Alabamians with Disabilities </a:t>
            </a:r>
          </a:p>
        </p:txBody>
      </p:sp>
      <p:sp>
        <p:nvSpPr>
          <p:cNvPr id="4" name="Right Triangle 3"/>
          <p:cNvSpPr/>
          <p:nvPr/>
        </p:nvSpPr>
        <p:spPr>
          <a:xfrm rot="10800000" flipH="1">
            <a:off x="580738" y="2139295"/>
            <a:ext cx="8220675" cy="4006466"/>
          </a:xfrm>
          <a:prstGeom prst="rtTriangle">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4679232" y="2094726"/>
            <a:ext cx="89129" cy="178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679233" y="2027874"/>
            <a:ext cx="22282" cy="24735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83542" y="2228433"/>
            <a:ext cx="2005385" cy="646331"/>
          </a:xfrm>
          <a:prstGeom prst="rect">
            <a:avLst/>
          </a:prstGeom>
          <a:noFill/>
        </p:spPr>
        <p:txBody>
          <a:bodyPr wrap="square" rtlCol="0">
            <a:spAutoFit/>
          </a:bodyPr>
          <a:lstStyle/>
          <a:p>
            <a:r>
              <a:rPr lang="en-US" sz="3600" dirty="0">
                <a:solidFill>
                  <a:schemeClr val="bg1"/>
                </a:solidFill>
              </a:rPr>
              <a:t>22%</a:t>
            </a:r>
          </a:p>
        </p:txBody>
      </p:sp>
      <p:sp>
        <p:nvSpPr>
          <p:cNvPr id="9" name="TextBox 8"/>
          <p:cNvSpPr txBox="1"/>
          <p:nvPr/>
        </p:nvSpPr>
        <p:spPr>
          <a:xfrm>
            <a:off x="597748" y="2515769"/>
            <a:ext cx="3810231" cy="1508105"/>
          </a:xfrm>
          <a:prstGeom prst="rect">
            <a:avLst/>
          </a:prstGeom>
          <a:noFill/>
        </p:spPr>
        <p:txBody>
          <a:bodyPr wrap="square" rtlCol="0">
            <a:spAutoFit/>
          </a:bodyPr>
          <a:lstStyle/>
          <a:p>
            <a:pPr algn="ctr"/>
            <a:r>
              <a:rPr lang="en-US" sz="4800" dirty="0">
                <a:solidFill>
                  <a:schemeClr val="bg1"/>
                </a:solidFill>
              </a:rPr>
              <a:t>76%</a:t>
            </a:r>
          </a:p>
          <a:p>
            <a:pPr algn="ctr"/>
            <a:r>
              <a:rPr lang="en-US" sz="4200" dirty="0">
                <a:solidFill>
                  <a:schemeClr val="bg1"/>
                </a:solidFill>
              </a:rPr>
              <a:t>(</a:t>
            </a:r>
            <a:r>
              <a:rPr lang="en-US" sz="4400" dirty="0">
                <a:solidFill>
                  <a:schemeClr val="bg1"/>
                </a:solidFill>
              </a:rPr>
              <a:t>75,314</a:t>
            </a:r>
            <a:r>
              <a:rPr lang="en-US" sz="4200" dirty="0">
                <a:solidFill>
                  <a:schemeClr val="bg1"/>
                </a:solidFill>
              </a:rPr>
              <a:t>)</a:t>
            </a:r>
          </a:p>
        </p:txBody>
      </p:sp>
      <p:sp>
        <p:nvSpPr>
          <p:cNvPr id="3" name="Right Arrow 2"/>
          <p:cNvSpPr/>
          <p:nvPr/>
        </p:nvSpPr>
        <p:spPr>
          <a:xfrm rot="16200000">
            <a:off x="6936667" y="2998956"/>
            <a:ext cx="540505"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18154" y="3631708"/>
            <a:ext cx="2829821" cy="1015663"/>
          </a:xfrm>
          <a:prstGeom prst="rect">
            <a:avLst/>
          </a:prstGeom>
          <a:noFill/>
        </p:spPr>
        <p:txBody>
          <a:bodyPr wrap="square" rtlCol="0">
            <a:spAutoFit/>
          </a:bodyPr>
          <a:lstStyle/>
          <a:p>
            <a:pPr algn="ctr"/>
            <a:r>
              <a:rPr lang="en-US" sz="3000" dirty="0"/>
              <a:t>Enrolled HCBS DD Services</a:t>
            </a:r>
          </a:p>
        </p:txBody>
      </p:sp>
      <p:cxnSp>
        <p:nvCxnSpPr>
          <p:cNvPr id="10" name="Straight Connector 9"/>
          <p:cNvCxnSpPr/>
          <p:nvPr/>
        </p:nvCxnSpPr>
        <p:spPr>
          <a:xfrm>
            <a:off x="6034864" y="2157989"/>
            <a:ext cx="22282" cy="24735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rot="16200000">
            <a:off x="5090864" y="4044421"/>
            <a:ext cx="716036"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90092" y="4784157"/>
            <a:ext cx="3003296" cy="1384995"/>
          </a:xfrm>
          <a:prstGeom prst="rect">
            <a:avLst/>
          </a:prstGeom>
          <a:noFill/>
        </p:spPr>
        <p:txBody>
          <a:bodyPr wrap="square" rtlCol="0">
            <a:spAutoFit/>
          </a:bodyPr>
          <a:lstStyle/>
          <a:p>
            <a:pPr algn="ctr"/>
            <a:r>
              <a:rPr lang="en-US" sz="2800" dirty="0"/>
              <a:t>State DD Services</a:t>
            </a:r>
          </a:p>
          <a:p>
            <a:pPr algn="ctr"/>
            <a:r>
              <a:rPr lang="en-US" sz="2800" dirty="0"/>
              <a:t>Targeted Case Management</a:t>
            </a:r>
          </a:p>
        </p:txBody>
      </p:sp>
      <p:sp>
        <p:nvSpPr>
          <p:cNvPr id="13" name="TextBox 12"/>
          <p:cNvSpPr txBox="1"/>
          <p:nvPr/>
        </p:nvSpPr>
        <p:spPr>
          <a:xfrm>
            <a:off x="4787070" y="2441877"/>
            <a:ext cx="2005385" cy="646331"/>
          </a:xfrm>
          <a:prstGeom prst="rect">
            <a:avLst/>
          </a:prstGeom>
          <a:noFill/>
        </p:spPr>
        <p:txBody>
          <a:bodyPr wrap="square" rtlCol="0">
            <a:spAutoFit/>
          </a:bodyPr>
          <a:lstStyle/>
          <a:p>
            <a:r>
              <a:rPr lang="en-US" sz="3600" dirty="0">
                <a:solidFill>
                  <a:schemeClr val="bg1"/>
                </a:solidFill>
              </a:rPr>
              <a:t>2%</a:t>
            </a:r>
          </a:p>
        </p:txBody>
      </p:sp>
      <p:sp>
        <p:nvSpPr>
          <p:cNvPr id="14" name="TextBox 13"/>
          <p:cNvSpPr txBox="1"/>
          <p:nvPr/>
        </p:nvSpPr>
        <p:spPr>
          <a:xfrm>
            <a:off x="155975" y="6328748"/>
            <a:ext cx="6372668" cy="369332"/>
          </a:xfrm>
          <a:prstGeom prst="rect">
            <a:avLst/>
          </a:prstGeom>
          <a:noFill/>
        </p:spPr>
        <p:txBody>
          <a:bodyPr wrap="square" rtlCol="0">
            <a:spAutoFit/>
          </a:bodyPr>
          <a:lstStyle/>
          <a:p>
            <a:r>
              <a:rPr lang="en-US" dirty="0"/>
              <a:t>Based on 1.58% prevalence of 3.815 million citizens, US Census</a:t>
            </a:r>
          </a:p>
        </p:txBody>
      </p:sp>
      <p:cxnSp>
        <p:nvCxnSpPr>
          <p:cNvPr id="16" name="Straight Connector 15"/>
          <p:cNvCxnSpPr/>
          <p:nvPr/>
        </p:nvCxnSpPr>
        <p:spPr>
          <a:xfrm>
            <a:off x="7613574" y="2134543"/>
            <a:ext cx="6426" cy="124561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572781" y="2983031"/>
            <a:ext cx="1414911" cy="461665"/>
          </a:xfrm>
          <a:prstGeom prst="rect">
            <a:avLst/>
          </a:prstGeom>
          <a:noFill/>
        </p:spPr>
        <p:txBody>
          <a:bodyPr wrap="square" rtlCol="0">
            <a:spAutoFit/>
          </a:bodyPr>
          <a:lstStyle/>
          <a:p>
            <a:pPr algn="ctr"/>
            <a:r>
              <a:rPr lang="en-US" sz="2400" dirty="0"/>
              <a:t>ICF/DD</a:t>
            </a:r>
          </a:p>
        </p:txBody>
      </p:sp>
    </p:spTree>
    <p:extLst>
      <p:ext uri="{BB962C8B-B14F-4D97-AF65-F5344CB8AC3E}">
        <p14:creationId xmlns:p14="http://schemas.microsoft.com/office/powerpoint/2010/main" val="2714666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506" y="5330952"/>
            <a:ext cx="8733121" cy="1401461"/>
          </a:xfrm>
        </p:spPr>
        <p:txBody>
          <a:bodyPr>
            <a:normAutofit fontScale="90000"/>
          </a:bodyPr>
          <a:lstStyle/>
          <a:p>
            <a:r>
              <a:rPr lang="en-US" sz="4400" dirty="0"/>
              <a:t>Person Within Context </a:t>
            </a:r>
            <a:br>
              <a:rPr lang="en-US" sz="4400" dirty="0"/>
            </a:br>
            <a:r>
              <a:rPr lang="en-US" sz="4400" dirty="0"/>
              <a:t>of Family &amp; Community</a:t>
            </a:r>
            <a:br>
              <a:rPr lang="en-US" dirty="0"/>
            </a:br>
            <a:endParaRPr lang="en-US" dirty="0"/>
          </a:p>
        </p:txBody>
      </p:sp>
      <p:pic>
        <p:nvPicPr>
          <p:cNvPr id="8" name="Picture Placeholder 7" descr="Klebas2.png"/>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11389" r="-11389"/>
          <a:stretch>
            <a:fillRect/>
          </a:stretch>
        </p:blipFill>
        <p:spPr>
          <a:xfrm>
            <a:off x="-30145" y="0"/>
            <a:ext cx="9144000" cy="5330952"/>
          </a:xfrm>
        </p:spPr>
      </p:pic>
      <p:sp>
        <p:nvSpPr>
          <p:cNvPr id="5" name="Subtitle 4"/>
          <p:cNvSpPr>
            <a:spLocks noGrp="1"/>
          </p:cNvSpPr>
          <p:nvPr>
            <p:ph type="body" sz="half" idx="2"/>
          </p:nvPr>
        </p:nvSpPr>
        <p:spPr>
          <a:xfrm>
            <a:off x="507492" y="6606828"/>
            <a:ext cx="6922008" cy="251171"/>
          </a:xfrm>
        </p:spPr>
        <p:txBody>
          <a:bodyPr>
            <a:normAutofit fontScale="92500" lnSpcReduction="10000"/>
          </a:bodyPr>
          <a:lstStyle/>
          <a:p>
            <a:r>
              <a:rPr lang="en-US" dirty="0"/>
              <a:t>     </a:t>
            </a:r>
          </a:p>
        </p:txBody>
      </p:sp>
    </p:spTree>
    <p:extLst>
      <p:ext uri="{BB962C8B-B14F-4D97-AF65-F5344CB8AC3E}">
        <p14:creationId xmlns:p14="http://schemas.microsoft.com/office/powerpoint/2010/main" val="2166693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92919" y="255181"/>
            <a:ext cx="8079581" cy="1584252"/>
          </a:xfrm>
        </p:spPr>
        <p:txBody>
          <a:bodyPr>
            <a:noAutofit/>
          </a:bodyPr>
          <a:lstStyle/>
          <a:p>
            <a:pPr algn="ctr"/>
            <a:r>
              <a:rPr lang="en-US" altLang="en-US" sz="4400" dirty="0">
                <a:solidFill>
                  <a:srgbClr val="7030A0"/>
                </a:solidFill>
              </a:rPr>
              <a:t>              All individuals exist within    	        the context of family</a:t>
            </a:r>
          </a:p>
        </p:txBody>
      </p:sp>
      <p:sp>
        <p:nvSpPr>
          <p:cNvPr id="33795" name="Content Placeholder 2"/>
          <p:cNvSpPr>
            <a:spLocks noGrp="1"/>
          </p:cNvSpPr>
          <p:nvPr>
            <p:ph sz="half" idx="1"/>
          </p:nvPr>
        </p:nvSpPr>
        <p:spPr>
          <a:xfrm>
            <a:off x="148856" y="2367280"/>
            <a:ext cx="4912241" cy="3393440"/>
          </a:xfrm>
        </p:spPr>
        <p:txBody>
          <a:bodyPr>
            <a:normAutofit/>
          </a:bodyPr>
          <a:lstStyle/>
          <a:p>
            <a:pPr marL="0" indent="-182880">
              <a:lnSpc>
                <a:spcPct val="114000"/>
              </a:lnSpc>
              <a:spcBef>
                <a:spcPct val="0"/>
              </a:spcBef>
              <a:spcAft>
                <a:spcPts val="600"/>
              </a:spcAft>
              <a:buFont typeface="Arial" panose="020B0604020202020204" pitchFamily="34" charset="0"/>
              <a:buChar char="•"/>
            </a:pPr>
            <a:r>
              <a:rPr lang="en-US" altLang="en-US" sz="2400" dirty="0"/>
              <a:t>Family is defined by the individual</a:t>
            </a:r>
          </a:p>
          <a:p>
            <a:pPr marL="182880" indent="-182880">
              <a:spcBef>
                <a:spcPct val="0"/>
              </a:spcBef>
              <a:spcAft>
                <a:spcPts val="600"/>
              </a:spcAft>
              <a:buFont typeface="Arial" panose="020B0604020202020204" pitchFamily="34" charset="0"/>
              <a:buChar char="•"/>
            </a:pPr>
            <a:r>
              <a:rPr lang="en-US" altLang="en-US" sz="2400" dirty="0"/>
              <a:t>Individuals and their family may   need supports that adjust as roles and needs of all members change  </a:t>
            </a:r>
          </a:p>
          <a:p>
            <a:pPr marL="182880" indent="-182880">
              <a:spcBef>
                <a:spcPct val="0"/>
              </a:spcBef>
              <a:spcAft>
                <a:spcPts val="600"/>
              </a:spcAft>
              <a:buFont typeface="Arial" panose="020B0604020202020204" pitchFamily="34" charset="0"/>
              <a:buChar char="•"/>
            </a:pPr>
            <a:r>
              <a:rPr lang="en-US" altLang="en-US" sz="2400" dirty="0"/>
              <a:t>Not dependent upon where the person lives</a:t>
            </a:r>
          </a:p>
        </p:txBody>
      </p:sp>
      <p:sp>
        <p:nvSpPr>
          <p:cNvPr id="2" name="Content Placeholder 1"/>
          <p:cNvSpPr>
            <a:spLocks noGrp="1"/>
          </p:cNvSpPr>
          <p:nvPr>
            <p:ph sz="half" idx="2"/>
          </p:nvPr>
        </p:nvSpPr>
        <p:spPr>
          <a:xfrm>
            <a:off x="5008200" y="1990457"/>
            <a:ext cx="3806190" cy="3767328"/>
          </a:xfrm>
        </p:spPr>
        <p:txBody>
          <a:bodyPr/>
          <a:lstStyle/>
          <a:p>
            <a:r>
              <a:rPr lang="en-US" dirty="0"/>
              <a:t> </a:t>
            </a:r>
          </a:p>
        </p:txBody>
      </p:sp>
      <p:pic>
        <p:nvPicPr>
          <p:cNvPr id="8" name="Picture 2" descr="C:\Users\stjohnj\AppData\Local\Microsoft\Windows\Temporary Internet Files\Content.Outlook\9N7AETT7\IMG_577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0812" y="5103276"/>
            <a:ext cx="1394232" cy="1394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3714" y="360810"/>
            <a:ext cx="1269998" cy="1269998"/>
          </a:xfrm>
          <a:prstGeom prst="rect">
            <a:avLst/>
          </a:prstGeom>
        </p:spPr>
      </p:pic>
      <p:pic>
        <p:nvPicPr>
          <p:cNvPr id="10" name="Picture Placeholder 13"/>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070420" y="2385805"/>
            <a:ext cx="3528589" cy="2886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6793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68941"/>
            <a:ext cx="8793479" cy="1434353"/>
          </a:xfrm>
        </p:spPr>
        <p:txBody>
          <a:bodyPr>
            <a:normAutofit/>
          </a:bodyPr>
          <a:lstStyle/>
          <a:p>
            <a:pPr algn="ctr"/>
            <a:r>
              <a:rPr lang="en-US" sz="4400" dirty="0"/>
              <a:t>Lifelong Impact of </a:t>
            </a:r>
            <a:br>
              <a:rPr lang="en-US" sz="4400" dirty="0"/>
            </a:br>
            <a:r>
              <a:rPr lang="en-US" sz="4400" dirty="0"/>
              <a:t>Family on Individual</a:t>
            </a:r>
          </a:p>
        </p:txBody>
      </p:sp>
      <p:grpSp>
        <p:nvGrpSpPr>
          <p:cNvPr id="13" name="Group 12"/>
          <p:cNvGrpSpPr/>
          <p:nvPr/>
        </p:nvGrpSpPr>
        <p:grpSpPr>
          <a:xfrm>
            <a:off x="492919" y="1775143"/>
            <a:ext cx="8094389" cy="3497180"/>
            <a:chOff x="492919" y="1684421"/>
            <a:chExt cx="8094389" cy="3497180"/>
          </a:xfrm>
        </p:grpSpPr>
        <p:sp>
          <p:nvSpPr>
            <p:cNvPr id="4" name="Rectangle 3"/>
            <p:cNvSpPr/>
            <p:nvPr/>
          </p:nvSpPr>
          <p:spPr>
            <a:xfrm>
              <a:off x="492919" y="1684421"/>
              <a:ext cx="3982828" cy="16723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endParaRPr lang="en-US" sz="2400" b="1" spc="-50" dirty="0"/>
            </a:p>
            <a:p>
              <a:r>
                <a:rPr lang="en-US" sz="2400" b="1" spc="-50" dirty="0"/>
                <a:t>Biologically:  Likes, dislikes, skills, abilities</a:t>
              </a:r>
            </a:p>
            <a:p>
              <a:endParaRPr lang="en-US" sz="2400" b="1" spc="-50" dirty="0"/>
            </a:p>
            <a:p>
              <a:endParaRPr lang="en-US" sz="2400" b="1" spc="-50" dirty="0"/>
            </a:p>
            <a:p>
              <a:endParaRPr lang="en-US" sz="2400" b="1" spc="-50" dirty="0"/>
            </a:p>
          </p:txBody>
        </p:sp>
        <p:sp>
          <p:nvSpPr>
            <p:cNvPr id="8" name="Rectangle 7"/>
            <p:cNvSpPr/>
            <p:nvPr/>
          </p:nvSpPr>
          <p:spPr>
            <a:xfrm>
              <a:off x="4604480" y="3509211"/>
              <a:ext cx="3982828" cy="16723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r>
                <a:rPr lang="en-US" sz="2400" b="1" dirty="0"/>
                <a:t>Policy:  </a:t>
              </a:r>
            </a:p>
            <a:p>
              <a:pPr algn="r"/>
              <a:r>
                <a:rPr lang="en-US" sz="2400" b="1" dirty="0"/>
                <a:t>Dreams, Aspirations,</a:t>
              </a:r>
            </a:p>
            <a:p>
              <a:pPr algn="r"/>
              <a:r>
                <a:rPr lang="en-US" sz="2400" b="1" dirty="0"/>
                <a:t>House rules, cultural rules, expectations</a:t>
              </a:r>
            </a:p>
          </p:txBody>
        </p:sp>
        <p:sp>
          <p:nvSpPr>
            <p:cNvPr id="9" name="Rectangle 8"/>
            <p:cNvSpPr/>
            <p:nvPr/>
          </p:nvSpPr>
          <p:spPr>
            <a:xfrm>
              <a:off x="492919" y="3509211"/>
              <a:ext cx="3982828" cy="16723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b="1" spc="-150" dirty="0"/>
                <a:t>Environmentally:  Neighborhood, socio-economic, education</a:t>
              </a:r>
            </a:p>
          </p:txBody>
        </p:sp>
        <p:sp>
          <p:nvSpPr>
            <p:cNvPr id="10" name="Rectangle 9"/>
            <p:cNvSpPr/>
            <p:nvPr/>
          </p:nvSpPr>
          <p:spPr>
            <a:xfrm>
              <a:off x="4589672" y="1684421"/>
              <a:ext cx="3982828" cy="16723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endParaRPr lang="en-US" sz="2400" b="1" dirty="0"/>
            </a:p>
            <a:p>
              <a:pPr algn="r"/>
              <a:r>
                <a:rPr lang="en-US" sz="2400" b="1" dirty="0"/>
                <a:t>Socially:  Family and friend network, connection with community members</a:t>
              </a:r>
            </a:p>
            <a:p>
              <a:pPr algn="r"/>
              <a:endParaRPr lang="en-US" sz="2400" b="1" dirty="0"/>
            </a:p>
            <a:p>
              <a:pPr algn="r"/>
              <a:endParaRPr lang="en-US" sz="2400" b="1" dirty="0"/>
            </a:p>
          </p:txBody>
        </p:sp>
      </p:gr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87755" y="2535485"/>
            <a:ext cx="1617139" cy="1617139"/>
          </a:xfrm>
          <a:prstGeom prst="rect">
            <a:avLst/>
          </a:prstGeom>
        </p:spPr>
      </p:pic>
    </p:spTree>
    <p:extLst>
      <p:ext uri="{BB962C8B-B14F-4D97-AF65-F5344CB8AC3E}">
        <p14:creationId xmlns:p14="http://schemas.microsoft.com/office/powerpoint/2010/main" val="5112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9059" y="148856"/>
            <a:ext cx="8680823" cy="1552353"/>
          </a:xfrm>
        </p:spPr>
        <p:txBody>
          <a:bodyPr>
            <a:noAutofit/>
          </a:bodyPr>
          <a:lstStyle/>
          <a:p>
            <a:pPr algn="ctr"/>
            <a:r>
              <a:rPr lang="en-US" dirty="0"/>
              <a:t>           </a:t>
            </a:r>
            <a:r>
              <a:rPr lang="en-US" sz="4400" dirty="0"/>
              <a:t>Relationships and Roles of              		     Family in a Person’s Life</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090033276"/>
              </p:ext>
            </p:extLst>
          </p:nvPr>
        </p:nvGraphicFramePr>
        <p:xfrm>
          <a:off x="506413" y="1859214"/>
          <a:ext cx="8066088" cy="4036094"/>
        </p:xfrm>
        <a:graphic>
          <a:graphicData uri="http://schemas.openxmlformats.org/drawingml/2006/table">
            <a:tbl>
              <a:tblPr bandRow="1">
                <a:tableStyleId>{00A15C55-8517-42AA-B614-E9B94910E393}</a:tableStyleId>
              </a:tblPr>
              <a:tblGrid>
                <a:gridCol w="4033044">
                  <a:extLst>
                    <a:ext uri="{9D8B030D-6E8A-4147-A177-3AD203B41FA5}">
                      <a16:colId xmlns:a16="http://schemas.microsoft.com/office/drawing/2014/main" val="20000"/>
                    </a:ext>
                  </a:extLst>
                </a:gridCol>
                <a:gridCol w="4033044">
                  <a:extLst>
                    <a:ext uri="{9D8B030D-6E8A-4147-A177-3AD203B41FA5}">
                      <a16:colId xmlns:a16="http://schemas.microsoft.com/office/drawing/2014/main" val="20001"/>
                    </a:ext>
                  </a:extLst>
                </a:gridCol>
              </a:tblGrid>
              <a:tr h="623637">
                <a:tc rowSpan="3">
                  <a:txBody>
                    <a:bodyPr/>
                    <a:lstStyle/>
                    <a:p>
                      <a:pPr lvl="3"/>
                      <a:r>
                        <a:rPr lang="en-US" sz="3200" b="0" dirty="0">
                          <a:latin typeface="+mj-lt"/>
                        </a:rPr>
                        <a:t>Caring About</a:t>
                      </a:r>
                    </a:p>
                  </a:txBody>
                  <a:tcPr anchor="ctr">
                    <a:solidFill>
                      <a:schemeClr val="accent4">
                        <a:lumMod val="20000"/>
                        <a:lumOff val="80000"/>
                      </a:schemeClr>
                    </a:solidFill>
                  </a:tcPr>
                </a:tc>
                <a:tc>
                  <a:txBody>
                    <a:bodyPr/>
                    <a:lstStyle/>
                    <a:p>
                      <a:r>
                        <a:rPr lang="en-US" sz="2200" b="0" i="0" u="none" strike="noStrike" kern="1200" baseline="0" dirty="0">
                          <a:solidFill>
                            <a:schemeClr val="dk1"/>
                          </a:solidFill>
                          <a:latin typeface="+mn-lt"/>
                          <a:ea typeface="+mn-ea"/>
                          <a:cs typeface="+mn-cs"/>
                        </a:rPr>
                        <a:t>Affection &amp; Self-Esteem</a:t>
                      </a:r>
                    </a:p>
                  </a:txBody>
                  <a:tcPr anchor="ctr">
                    <a:solidFill>
                      <a:schemeClr val="accent4">
                        <a:lumMod val="20000"/>
                        <a:lumOff val="80000"/>
                      </a:schemeClr>
                    </a:solidFill>
                  </a:tcPr>
                </a:tc>
                <a:extLst>
                  <a:ext uri="{0D108BD9-81ED-4DB2-BD59-A6C34878D82A}">
                    <a16:rowId xmlns:a16="http://schemas.microsoft.com/office/drawing/2014/main" val="10000"/>
                  </a:ext>
                </a:extLst>
              </a:tr>
              <a:tr h="623636">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kern="1200" baseline="0" dirty="0">
                          <a:solidFill>
                            <a:schemeClr val="dk1"/>
                          </a:solidFill>
                          <a:latin typeface="+mn-lt"/>
                          <a:ea typeface="+mn-ea"/>
                          <a:cs typeface="+mn-cs"/>
                        </a:rPr>
                        <a:t>Repository of knowledge</a:t>
                      </a:r>
                    </a:p>
                  </a:txBody>
                  <a:tcPr anchor="ctr">
                    <a:solidFill>
                      <a:schemeClr val="accent4">
                        <a:lumMod val="20000"/>
                        <a:lumOff val="80000"/>
                      </a:schemeClr>
                    </a:solidFill>
                  </a:tcPr>
                </a:tc>
                <a:extLst>
                  <a:ext uri="{0D108BD9-81ED-4DB2-BD59-A6C34878D82A}">
                    <a16:rowId xmlns:a16="http://schemas.microsoft.com/office/drawing/2014/main" val="10001"/>
                  </a:ext>
                </a:extLst>
              </a:tr>
              <a:tr h="623637">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kern="1200" baseline="0" dirty="0">
                          <a:solidFill>
                            <a:schemeClr val="dk1"/>
                          </a:solidFill>
                          <a:latin typeface="+mn-lt"/>
                          <a:ea typeface="+mn-ea"/>
                          <a:cs typeface="+mn-cs"/>
                        </a:rPr>
                        <a:t>Lifetime commitment</a:t>
                      </a:r>
                    </a:p>
                  </a:txBody>
                  <a:tcPr anchor="ctr">
                    <a:solidFill>
                      <a:schemeClr val="accent4">
                        <a:lumMod val="20000"/>
                        <a:lumOff val="80000"/>
                      </a:schemeClr>
                    </a:solidFill>
                  </a:tcPr>
                </a:tc>
                <a:extLst>
                  <a:ext uri="{0D108BD9-81ED-4DB2-BD59-A6C34878D82A}">
                    <a16:rowId xmlns:a16="http://schemas.microsoft.com/office/drawing/2014/main" val="10002"/>
                  </a:ext>
                </a:extLst>
              </a:tr>
              <a:tr h="467728">
                <a:tc rowSpan="4">
                  <a:txBody>
                    <a:bodyPr/>
                    <a:lstStyle/>
                    <a:p>
                      <a:pPr lvl="3"/>
                      <a:r>
                        <a:rPr lang="en-US" sz="3200" b="0" dirty="0">
                          <a:latin typeface="+mj-lt"/>
                        </a:rPr>
                        <a:t>Caring For</a:t>
                      </a:r>
                    </a:p>
                  </a:txBody>
                  <a:tcPr anchor="ctr"/>
                </a:tc>
                <a:tc>
                  <a:txBody>
                    <a:bodyPr/>
                    <a:lstStyle/>
                    <a:p>
                      <a:r>
                        <a:rPr lang="en-US" sz="2200" dirty="0"/>
                        <a:t>Provider of day-to-day care</a:t>
                      </a:r>
                    </a:p>
                  </a:txBody>
                  <a:tcPr>
                    <a:solidFill>
                      <a:srgbClr val="F5E8F9"/>
                    </a:solidFill>
                  </a:tcPr>
                </a:tc>
                <a:extLst>
                  <a:ext uri="{0D108BD9-81ED-4DB2-BD59-A6C34878D82A}">
                    <a16:rowId xmlns:a16="http://schemas.microsoft.com/office/drawing/2014/main" val="10003"/>
                  </a:ext>
                </a:extLst>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Material/Financial</a:t>
                      </a:r>
                    </a:p>
                  </a:txBody>
                  <a:tcPr>
                    <a:solidFill>
                      <a:srgbClr val="F5E8F9"/>
                    </a:solidFill>
                  </a:tcPr>
                </a:tc>
                <a:extLst>
                  <a:ext uri="{0D108BD9-81ED-4DB2-BD59-A6C34878D82A}">
                    <a16:rowId xmlns:a16="http://schemas.microsoft.com/office/drawing/2014/main" val="10004"/>
                  </a:ext>
                </a:extLst>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Facilitator of inclusion and membership</a:t>
                      </a:r>
                    </a:p>
                  </a:txBody>
                  <a:tcPr>
                    <a:solidFill>
                      <a:srgbClr val="F5E8F9"/>
                    </a:solidFill>
                  </a:tcPr>
                </a:tc>
                <a:extLst>
                  <a:ext uri="{0D108BD9-81ED-4DB2-BD59-A6C34878D82A}">
                    <a16:rowId xmlns:a16="http://schemas.microsoft.com/office/drawing/2014/main" val="10005"/>
                  </a:ext>
                </a:extLst>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Advocate for support </a:t>
                      </a:r>
                    </a:p>
                  </a:txBody>
                  <a:tcPr>
                    <a:solidFill>
                      <a:srgbClr val="F5E8F9"/>
                    </a:solidFill>
                  </a:tcPr>
                </a:tc>
                <a:extLst>
                  <a:ext uri="{0D108BD9-81ED-4DB2-BD59-A6C34878D82A}">
                    <a16:rowId xmlns:a16="http://schemas.microsoft.com/office/drawing/2014/main" val="10006"/>
                  </a:ext>
                </a:extLst>
              </a:tr>
            </a:tbl>
          </a:graphicData>
        </a:graphic>
      </p:graphicFrame>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876" y="2227107"/>
            <a:ext cx="1143000" cy="1143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5483" y="4188510"/>
            <a:ext cx="1143000" cy="1143000"/>
          </a:xfrm>
          <a:prstGeom prst="rect">
            <a:avLst/>
          </a:prstGeom>
        </p:spPr>
      </p:pic>
      <p:sp>
        <p:nvSpPr>
          <p:cNvPr id="4" name="TextBox 3"/>
          <p:cNvSpPr txBox="1"/>
          <p:nvPr/>
        </p:nvSpPr>
        <p:spPr>
          <a:xfrm>
            <a:off x="304800" y="6138446"/>
            <a:ext cx="8229600" cy="338554"/>
          </a:xfrm>
          <a:prstGeom prst="rect">
            <a:avLst/>
          </a:prstGeom>
          <a:noFill/>
        </p:spPr>
        <p:txBody>
          <a:bodyPr wrap="square" rtlCol="0">
            <a:spAutoFit/>
          </a:bodyPr>
          <a:lstStyle/>
          <a:p>
            <a:pPr algn="ctr" defTabSz="914400"/>
            <a:r>
              <a:rPr lang="en-US" sz="1600" i="1" dirty="0">
                <a:solidFill>
                  <a:prstClr val="black"/>
                </a:solidFill>
              </a:rPr>
              <a:t>*Adapted from Bigby &amp; Fyffe (2012), Dally (1988), Turnbull et all (2011)</a:t>
            </a:r>
          </a:p>
        </p:txBody>
      </p:sp>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5170" y="279369"/>
            <a:ext cx="1312950" cy="1312950"/>
          </a:xfrm>
          <a:prstGeom prst="rect">
            <a:avLst/>
          </a:prstGeom>
        </p:spPr>
      </p:pic>
    </p:spTree>
    <p:extLst>
      <p:ext uri="{BB962C8B-B14F-4D97-AF65-F5344CB8AC3E}">
        <p14:creationId xmlns:p14="http://schemas.microsoft.com/office/powerpoint/2010/main" val="1390435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25303" y="48940"/>
            <a:ext cx="8176438" cy="1658198"/>
          </a:xfrm>
          <a:extLst/>
        </p:spPr>
        <p:txBody>
          <a:bodyPr>
            <a:noAutofit/>
          </a:bodyPr>
          <a:lstStyle/>
          <a:p>
            <a:pPr algn="ctr">
              <a:defRPr/>
            </a:pPr>
            <a:r>
              <a:rPr lang="en-US" altLang="en-US" sz="4400" dirty="0"/>
              <a:t>Families Support </a:t>
            </a:r>
            <a:br>
              <a:rPr lang="en-US" altLang="en-US" sz="4400" dirty="0"/>
            </a:br>
            <a:r>
              <a:rPr lang="en-US" altLang="en-US" sz="4400" dirty="0"/>
              <a:t>Members with I/DD</a:t>
            </a:r>
          </a:p>
        </p:txBody>
      </p:sp>
      <p:graphicFrame>
        <p:nvGraphicFramePr>
          <p:cNvPr id="30723" name="Content Placeholder 3"/>
          <p:cNvGraphicFramePr>
            <a:graphicFrameLocks noGrp="1"/>
          </p:cNvGraphicFramePr>
          <p:nvPr>
            <p:ph idx="1"/>
            <p:extLst>
              <p:ext uri="{D42A27DB-BD31-4B8C-83A1-F6EECF244321}">
                <p14:modId xmlns:p14="http://schemas.microsoft.com/office/powerpoint/2010/main" val="1309316459"/>
              </p:ext>
            </p:extLst>
          </p:nvPr>
        </p:nvGraphicFramePr>
        <p:xfrm>
          <a:off x="1141413" y="2330450"/>
          <a:ext cx="6794500" cy="3765550"/>
        </p:xfrm>
        <a:graphic>
          <a:graphicData uri="http://schemas.openxmlformats.org/presentationml/2006/ole">
            <mc:AlternateContent xmlns:mc="http://schemas.openxmlformats.org/markup-compatibility/2006">
              <mc:Choice xmlns:v="urn:schemas-microsoft-com:vml" Requires="v">
                <p:oleObj spid="_x0000_s2228" name="Worksheet" r:id="rId4" imgW="8356600" imgH="4635500" progId="Excel.Sheet.8">
                  <p:embed/>
                </p:oleObj>
              </mc:Choice>
              <mc:Fallback>
                <p:oleObj name="Worksheet" r:id="rId4" imgW="8356600" imgH="4635500" progId="Excel.Sheet.8">
                  <p:embed/>
                  <p:pic>
                    <p:nvPicPr>
                      <p:cNvPr id="0" name="Picture 151"/>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2330450"/>
                        <a:ext cx="6794500" cy="3765550"/>
                      </a:xfrm>
                      <a:prstGeom prst="rect">
                        <a:avLst/>
                      </a:prstGeom>
                      <a:solidFill>
                        <a:schemeClr val="bg1"/>
                      </a:solidFill>
                    </p:spPr>
                  </p:pic>
                </p:oleObj>
              </mc:Fallback>
            </mc:AlternateContent>
          </a:graphicData>
        </a:graphic>
      </p:graphicFrame>
      <p:sp>
        <p:nvSpPr>
          <p:cNvPr id="30725" name="TextBox 1"/>
          <p:cNvSpPr txBox="1">
            <a:spLocks noChangeArrowheads="1"/>
          </p:cNvSpPr>
          <p:nvPr/>
        </p:nvSpPr>
        <p:spPr bwMode="auto">
          <a:xfrm>
            <a:off x="517525" y="6351588"/>
            <a:ext cx="7848600" cy="33855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r>
              <a:rPr lang="en-US" altLang="en-US" sz="1600" i="1" dirty="0">
                <a:solidFill>
                  <a:prstClr val="black"/>
                </a:solidFill>
                <a:latin typeface="Tw Cen MT"/>
              </a:rPr>
              <a:t>Larson, S. A., </a:t>
            </a:r>
            <a:r>
              <a:rPr lang="en-US" altLang="en-US" sz="1600" i="1" dirty="0" err="1">
                <a:solidFill>
                  <a:prstClr val="black"/>
                </a:solidFill>
                <a:latin typeface="Tw Cen MT"/>
              </a:rPr>
              <a:t>Lakin</a:t>
            </a:r>
            <a:r>
              <a:rPr lang="en-US" altLang="en-US" sz="1600" i="1" dirty="0">
                <a:solidFill>
                  <a:prstClr val="black"/>
                </a:solidFill>
                <a:latin typeface="Tw Cen MT"/>
              </a:rPr>
              <a:t>, K. C., Anderson, L., </a:t>
            </a:r>
            <a:r>
              <a:rPr lang="en-US" altLang="en-US" sz="1600" i="1" dirty="0" err="1">
                <a:solidFill>
                  <a:prstClr val="black"/>
                </a:solidFill>
                <a:latin typeface="Tw Cen MT"/>
              </a:rPr>
              <a:t>Kwak</a:t>
            </a:r>
            <a:r>
              <a:rPr lang="en-US" altLang="en-US" sz="1600" i="1" dirty="0">
                <a:solidFill>
                  <a:prstClr val="black"/>
                </a:solidFill>
                <a:latin typeface="Tw Cen MT"/>
              </a:rPr>
              <a:t>, N., Lee, J. H., &amp; Anderson, D. (2000). </a:t>
            </a:r>
          </a:p>
        </p:txBody>
      </p:sp>
      <p:sp>
        <p:nvSpPr>
          <p:cNvPr id="3" name="Rectangle 2"/>
          <p:cNvSpPr/>
          <p:nvPr/>
        </p:nvSpPr>
        <p:spPr>
          <a:xfrm>
            <a:off x="514803" y="1707138"/>
            <a:ext cx="7851321" cy="369332"/>
          </a:xfrm>
          <a:prstGeom prst="rect">
            <a:avLst/>
          </a:prstGeom>
        </p:spPr>
        <p:txBody>
          <a:bodyPr wrap="square">
            <a:spAutoFit/>
          </a:bodyPr>
          <a:lstStyle/>
          <a:p>
            <a:pPr algn="ctr" defTabSz="914400"/>
            <a:r>
              <a:rPr lang="en-US" altLang="en-US" i="1" dirty="0">
                <a:solidFill>
                  <a:prstClr val="black"/>
                </a:solidFill>
              </a:rPr>
              <a:t>89%  of People I/DD receiving services are Supported by Family</a:t>
            </a:r>
            <a:endParaRPr lang="en-US" dirty="0">
              <a:solidFill>
                <a:prstClr val="black"/>
              </a:solidFill>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2353" y="264426"/>
            <a:ext cx="1230541" cy="1230541"/>
          </a:xfrm>
          <a:prstGeom prst="rect">
            <a:avLst/>
          </a:prstGeom>
        </p:spPr>
      </p:pic>
    </p:spTree>
    <p:extLst>
      <p:ext uri="{BB962C8B-B14F-4D97-AF65-F5344CB8AC3E}">
        <p14:creationId xmlns:p14="http://schemas.microsoft.com/office/powerpoint/2010/main" val="2008810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6918" y="5418668"/>
            <a:ext cx="8085582" cy="1220310"/>
          </a:xfrm>
        </p:spPr>
        <p:txBody>
          <a:bodyPr>
            <a:normAutofit/>
          </a:bodyPr>
          <a:lstStyle/>
          <a:p>
            <a:r>
              <a:rPr lang="en-US" sz="4000" dirty="0"/>
              <a:t>Life Trajectory, Experiences </a:t>
            </a:r>
            <a:br>
              <a:rPr lang="en-US" sz="4000" dirty="0"/>
            </a:br>
            <a:r>
              <a:rPr lang="en-US" sz="4000" dirty="0"/>
              <a:t>and Life Stages</a:t>
            </a:r>
          </a:p>
        </p:txBody>
      </p:sp>
      <p:sp>
        <p:nvSpPr>
          <p:cNvPr id="7" name="Text Placeholder 6"/>
          <p:cNvSpPr>
            <a:spLocks noGrp="1"/>
          </p:cNvSpPr>
          <p:nvPr>
            <p:ph type="body" sz="half" idx="2"/>
          </p:nvPr>
        </p:nvSpPr>
        <p:spPr>
          <a:xfrm>
            <a:off x="507492" y="6622903"/>
            <a:ext cx="6922008" cy="235096"/>
          </a:xfrm>
        </p:spPr>
        <p:txBody>
          <a:bodyPr>
            <a:normAutofit fontScale="92500" lnSpcReduction="20000"/>
          </a:bodyPr>
          <a:lstStyle/>
          <a:p>
            <a:r>
              <a:rPr lang="en-US" dirty="0"/>
              <a:t>   </a:t>
            </a:r>
          </a:p>
        </p:txBody>
      </p:sp>
      <p:sp>
        <p:nvSpPr>
          <p:cNvPr id="2" name="Picture Placeholder 1"/>
          <p:cNvSpPr>
            <a:spLocks noGrp="1"/>
          </p:cNvSpPr>
          <p:nvPr>
            <p:ph type="pic" idx="1"/>
          </p:nvPr>
        </p:nvSpPr>
        <p:spPr>
          <a:xfrm>
            <a:off x="-32004" y="-344096"/>
            <a:ext cx="9144000" cy="5330952"/>
          </a:xfrm>
        </p:spPr>
      </p:sp>
      <p:sp>
        <p:nvSpPr>
          <p:cNvPr id="9" name="Picture Placeholder 1"/>
          <p:cNvSpPr txBox="1">
            <a:spLocks/>
          </p:cNvSpPr>
          <p:nvPr/>
        </p:nvSpPr>
        <p:spPr>
          <a:xfrm>
            <a:off x="-42291" y="-329348"/>
            <a:ext cx="9144000" cy="5330952"/>
          </a:xfrm>
          <a:prstGeom prst="rect">
            <a:avLst/>
          </a:prstGeom>
          <a:solidFill>
            <a:schemeClr val="accent1">
              <a:lumMod val="40000"/>
              <a:lumOff val="60000"/>
            </a:schemeClr>
          </a:solidFill>
        </p:spPr>
      </p:sp>
      <p:sp>
        <p:nvSpPr>
          <p:cNvPr id="11" name="Picture Placeholder 1"/>
          <p:cNvSpPr txBox="1">
            <a:spLocks/>
          </p:cNvSpPr>
          <p:nvPr/>
        </p:nvSpPr>
        <p:spPr>
          <a:xfrm>
            <a:off x="-42291" y="-344096"/>
            <a:ext cx="9144000" cy="5330952"/>
          </a:xfrm>
          <a:prstGeom prst="rect">
            <a:avLst/>
          </a:prstGeom>
          <a:solidFill>
            <a:schemeClr val="accent1">
              <a:lumMod val="40000"/>
              <a:lumOff val="60000"/>
            </a:schemeClr>
          </a:solidFill>
        </p:spPr>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t="-18988" b="18395"/>
          <a:stretch/>
        </p:blipFill>
        <p:spPr>
          <a:xfrm>
            <a:off x="-13133" y="-1947836"/>
            <a:ext cx="9119986" cy="6949440"/>
          </a:xfrm>
          <a:prstGeom prst="rect">
            <a:avLst/>
          </a:prstGeom>
        </p:spPr>
      </p:pic>
    </p:spTree>
    <p:extLst>
      <p:ext uri="{BB962C8B-B14F-4D97-AF65-F5344CB8AC3E}">
        <p14:creationId xmlns:p14="http://schemas.microsoft.com/office/powerpoint/2010/main" val="1742618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6237" y="641763"/>
            <a:ext cx="3367764" cy="5393549"/>
          </a:xfrm>
        </p:spPr>
        <p:txBody>
          <a:bodyPr anchor="t"/>
          <a:lstStyle/>
          <a:p>
            <a:pPr algn="ctr"/>
            <a:r>
              <a:rPr lang="en-US" dirty="0"/>
              <a:t>Introducing Ben</a:t>
            </a:r>
            <a:br>
              <a:rPr lang="en-US" dirty="0"/>
            </a:br>
            <a:br>
              <a:rPr lang="en-US" dirty="0"/>
            </a:br>
            <a:endParaRPr lang="en-US" sz="3300" i="1" dirty="0"/>
          </a:p>
        </p:txBody>
      </p:sp>
      <p:pic>
        <p:nvPicPr>
          <p:cNvPr id="5" name="Content Placeholder 4" descr="Ben S. one page profile.pdf"/>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94" t="190" r="-202" b="-22"/>
          <a:stretch/>
        </p:blipFill>
        <p:spPr>
          <a:xfrm>
            <a:off x="497840" y="172720"/>
            <a:ext cx="4826000" cy="6563360"/>
          </a:xfrm>
          <a:ln>
            <a:solidFill>
              <a:schemeClr val="tx1"/>
            </a:solidFill>
          </a:ln>
        </p:spPr>
      </p:pic>
      <p:pic>
        <p:nvPicPr>
          <p:cNvPr id="4" name="Picture 2" descr="C:\Users\stjohnj\Downloads\10505378_10202470212380937_8312045679633415656_n.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5845"/>
          <a:stretch/>
        </p:blipFill>
        <p:spPr bwMode="auto">
          <a:xfrm>
            <a:off x="5941022" y="1474692"/>
            <a:ext cx="2953022" cy="47797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119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5800" y="3352800"/>
            <a:ext cx="8065294" cy="3766185"/>
          </a:xfrm>
        </p:spPr>
        <p:txBody>
          <a:bodyPr/>
          <a:lstStyle/>
          <a:p>
            <a:pPr marL="0" indent="0">
              <a:buNone/>
            </a:pPr>
            <a:r>
              <a:rPr lang="en-US" sz="4000" i="1" dirty="0"/>
              <a:t>The future is not something we enter.  The future is something that we create.  And creating that future requires us to make choices and decisions that begin with a dream.</a:t>
            </a:r>
          </a:p>
          <a:p>
            <a:pPr lvl="2" algn="r"/>
            <a:r>
              <a:rPr lang="en-US" i="1" dirty="0"/>
              <a:t>-Leonard L. Sweet</a:t>
            </a:r>
          </a:p>
        </p:txBody>
      </p:sp>
      <p:sp>
        <p:nvSpPr>
          <p:cNvPr id="6" name="Title 5"/>
          <p:cNvSpPr>
            <a:spLocks noGrp="1"/>
          </p:cNvSpPr>
          <p:nvPr>
            <p:ph type="title"/>
          </p:nvPr>
        </p:nvSpPr>
        <p:spPr>
          <a:xfrm>
            <a:off x="685800" y="381000"/>
            <a:ext cx="7736681" cy="2819400"/>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 </a:t>
            </a:r>
          </a:p>
        </p:txBody>
      </p:sp>
      <p:sp>
        <p:nvSpPr>
          <p:cNvPr id="8" name="TextBox 7"/>
          <p:cNvSpPr txBox="1"/>
          <p:nvPr/>
        </p:nvSpPr>
        <p:spPr>
          <a:xfrm>
            <a:off x="2362200" y="838200"/>
            <a:ext cx="5181600" cy="707886"/>
          </a:xfrm>
          <a:prstGeom prst="rect">
            <a:avLst/>
          </a:prstGeom>
          <a:noFill/>
        </p:spPr>
        <p:txBody>
          <a:bodyPr wrap="square" rtlCol="0">
            <a:spAutoFit/>
          </a:bodyPr>
          <a:lstStyle/>
          <a:p>
            <a:r>
              <a:rPr lang="en-US" sz="4000" b="1" dirty="0">
                <a:solidFill>
                  <a:prstClr val="black"/>
                </a:solidFill>
              </a:rPr>
              <a:t>Vision for a Good Life</a:t>
            </a:r>
          </a:p>
        </p:txBody>
      </p:sp>
      <p:pic>
        <p:nvPicPr>
          <p:cNvPr id="9" name="Content Placeholder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33800" y="1447800"/>
            <a:ext cx="1380325" cy="1377267"/>
          </a:xfrm>
          <a:prstGeom prst="rect">
            <a:avLst/>
          </a:prstGeom>
        </p:spPr>
      </p:pic>
      <p:sp>
        <p:nvSpPr>
          <p:cNvPr id="2" name="Content Placeholder 1"/>
          <p:cNvSpPr>
            <a:spLocks noGrp="1"/>
          </p:cNvSpPr>
          <p:nvPr>
            <p:ph idx="1"/>
          </p:nvPr>
        </p:nvSpPr>
        <p:spPr>
          <a:xfrm>
            <a:off x="457200" y="2825067"/>
            <a:ext cx="8065294" cy="3766185"/>
          </a:xfrm>
        </p:spPr>
        <p:txBody>
          <a:bodyPr/>
          <a:lstStyle/>
          <a:p>
            <a:r>
              <a:rPr lang="en-US" dirty="0"/>
              <a:t>  </a:t>
            </a:r>
          </a:p>
        </p:txBody>
      </p:sp>
    </p:spTree>
    <p:extLst>
      <p:ext uri="{BB962C8B-B14F-4D97-AF65-F5344CB8AC3E}">
        <p14:creationId xmlns:p14="http://schemas.microsoft.com/office/powerpoint/2010/main" val="165316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643" y="5632670"/>
            <a:ext cx="7010475" cy="961977"/>
          </a:xfrm>
        </p:spPr>
        <p:txBody>
          <a:bodyPr>
            <a:noAutofit/>
          </a:bodyPr>
          <a:lstStyle/>
          <a:p>
            <a:r>
              <a:rPr lang="en-US" sz="4000" dirty="0">
                <a:latin typeface="Georgia" panose="02040502050405020303" pitchFamily="18" charset="0"/>
              </a:rPr>
              <a:t>Setting the Stage</a:t>
            </a:r>
          </a:p>
        </p:txBody>
      </p:sp>
      <p:pic>
        <p:nvPicPr>
          <p:cNvPr id="8" name="Picture 7" descr="C:\Users\stjohnj\Desktop\NASDDDS\KC Concert.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802564"/>
            <a:ext cx="2364381" cy="1773286"/>
          </a:xfrm>
          <a:prstGeom prst="rect">
            <a:avLst/>
          </a:prstGeom>
          <a:ln>
            <a:noFill/>
          </a:ln>
          <a:effectLst/>
          <a:extLst/>
        </p:spPr>
      </p:pic>
      <p:pic>
        <p:nvPicPr>
          <p:cNvPr id="12" name="Content Placeholder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28759" y="2704954"/>
            <a:ext cx="3315241" cy="2870896"/>
          </a:xfrm>
          <a:prstGeom prst="rect">
            <a:avLst/>
          </a:prstGeom>
          <a:ln>
            <a:noFill/>
          </a:ln>
          <a:effectLst/>
        </p:spPr>
      </p:pic>
      <p:pic>
        <p:nvPicPr>
          <p:cNvPr id="2050" name="Picture 2" descr="C:\Users\stjohnj\Desktop\NASDDDS\x-mas wrestling.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2190986" cy="38509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tjohnj\Desktop\NASDDDS\homecoming king.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90986" y="0"/>
            <a:ext cx="2410048" cy="3042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572837" y="0"/>
            <a:ext cx="4571163" cy="27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stjohnj\Pictures\graduation\group at grad.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64325" y="2691239"/>
            <a:ext cx="3864434" cy="289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35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76200" y="228600"/>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457200" eaLnBrk="1" hangingPunct="1">
              <a:defRPr/>
            </a:pPr>
            <a:r>
              <a:rPr lang="en-US" sz="4000" dirty="0">
                <a:solidFill>
                  <a:srgbClr val="7030A0"/>
                </a:solidFill>
                <a:latin typeface="Georgia"/>
              </a:rPr>
              <a:t>Trajectory towards Good Life</a:t>
            </a:r>
          </a:p>
        </p:txBody>
      </p:sp>
      <p:cxnSp>
        <p:nvCxnSpPr>
          <p:cNvPr id="8" name="Straight Arrow Connector 29"/>
          <p:cNvCxnSpPr>
            <a:cxnSpLocks noChangeShapeType="1"/>
          </p:cNvCxnSpPr>
          <p:nvPr/>
        </p:nvCxnSpPr>
        <p:spPr bwMode="auto">
          <a:xfrm flipV="1">
            <a:off x="299242" y="2179674"/>
            <a:ext cx="4992228" cy="2541182"/>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29"/>
          <p:cNvCxnSpPr>
            <a:cxnSpLocks noChangeShapeType="1"/>
          </p:cNvCxnSpPr>
          <p:nvPr/>
        </p:nvCxnSpPr>
        <p:spPr bwMode="auto">
          <a:xfrm>
            <a:off x="299242" y="4720856"/>
            <a:ext cx="5204372" cy="616688"/>
          </a:xfrm>
          <a:prstGeom prst="straightConnector1">
            <a:avLst/>
          </a:prstGeom>
          <a:ln>
            <a:prstDash val="dash"/>
            <a:headEnd/>
            <a:tailEnd type="arrow" w="med" len="med"/>
          </a:ln>
          <a:extLst/>
        </p:spPr>
        <p:style>
          <a:lnRef idx="2">
            <a:schemeClr val="dk1"/>
          </a:lnRef>
          <a:fillRef idx="0">
            <a:schemeClr val="dk1"/>
          </a:fillRef>
          <a:effectRef idx="1">
            <a:schemeClr val="dk1"/>
          </a:effectRef>
          <a:fontRef idx="minor">
            <a:schemeClr val="tx1"/>
          </a:fontRef>
        </p:style>
      </p:cxnSp>
      <p:sp>
        <p:nvSpPr>
          <p:cNvPr id="20" name="Cloud 19"/>
          <p:cNvSpPr/>
          <p:nvPr/>
        </p:nvSpPr>
        <p:spPr>
          <a:xfrm>
            <a:off x="5291470" y="990600"/>
            <a:ext cx="3657600" cy="3007242"/>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en-US" sz="2200" b="1" i="1" dirty="0">
              <a:solidFill>
                <a:prstClr val="black"/>
              </a:solidFill>
            </a:endParaRPr>
          </a:p>
          <a:p>
            <a:pPr algn="ctr" defTabSz="457200"/>
            <a:r>
              <a:rPr lang="en-US" sz="2000" i="1" dirty="0">
                <a:solidFill>
                  <a:prstClr val="black"/>
                </a:solidFill>
              </a:rPr>
              <a:t>Friends, family, </a:t>
            </a:r>
          </a:p>
          <a:p>
            <a:pPr algn="ctr" defTabSz="457200"/>
            <a:r>
              <a:rPr lang="en-US" sz="2000" i="1" dirty="0">
                <a:solidFill>
                  <a:prstClr val="black"/>
                </a:solidFill>
              </a:rPr>
              <a:t>enough money, </a:t>
            </a:r>
          </a:p>
          <a:p>
            <a:pPr algn="ctr" defTabSz="457200"/>
            <a:r>
              <a:rPr lang="en-US" sz="2000" i="1" dirty="0">
                <a:solidFill>
                  <a:prstClr val="black"/>
                </a:solidFill>
              </a:rPr>
              <a:t>job I like, home, faith, vacations, health, choice, freedom</a:t>
            </a:r>
            <a:endParaRPr lang="en-US" sz="2000" dirty="0">
              <a:solidFill>
                <a:prstClr val="black"/>
              </a:solidFill>
            </a:endParaRPr>
          </a:p>
          <a:p>
            <a:pPr algn="ctr" defTabSz="457200"/>
            <a:endParaRPr lang="en-US" sz="2200" b="1" dirty="0">
              <a:solidFill>
                <a:prstClr val="black"/>
              </a:solidFill>
            </a:endParaRPr>
          </a:p>
        </p:txBody>
      </p:sp>
      <p:grpSp>
        <p:nvGrpSpPr>
          <p:cNvPr id="2" name="Group 12"/>
          <p:cNvGrpSpPr/>
          <p:nvPr/>
        </p:nvGrpSpPr>
        <p:grpSpPr>
          <a:xfrm>
            <a:off x="5291470" y="4598902"/>
            <a:ext cx="3962400" cy="1890279"/>
            <a:chOff x="2459221" y="3647187"/>
            <a:chExt cx="4572000" cy="2745852"/>
          </a:xfrm>
        </p:grpSpPr>
        <p:sp>
          <p:nvSpPr>
            <p:cNvPr id="14" name="Cloud 13"/>
            <p:cNvSpPr/>
            <p:nvPr/>
          </p:nvSpPr>
          <p:spPr>
            <a:xfrm>
              <a:off x="2642661" y="3647187"/>
              <a:ext cx="3806135" cy="2745852"/>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200"/>
              <a:endParaRPr lang="en-US" sz="1600" dirty="0">
                <a:solidFill>
                  <a:prstClr val="black"/>
                </a:solidFill>
              </a:endParaRPr>
            </a:p>
          </p:txBody>
        </p:sp>
        <p:sp>
          <p:nvSpPr>
            <p:cNvPr id="15" name="Rectangle 14"/>
            <p:cNvSpPr/>
            <p:nvPr/>
          </p:nvSpPr>
          <p:spPr>
            <a:xfrm>
              <a:off x="2459221" y="4175063"/>
              <a:ext cx="4572000" cy="369333"/>
            </a:xfrm>
            <a:prstGeom prst="rect">
              <a:avLst/>
            </a:prstGeom>
            <a:ln>
              <a:noFill/>
            </a:ln>
          </p:spPr>
          <p:txBody>
            <a:bodyPr>
              <a:spAutoFit/>
            </a:bodyPr>
            <a:lstStyle/>
            <a:p>
              <a:pPr algn="ctr" defTabSz="457200"/>
              <a:r>
                <a:rPr lang="en-US" b="1" dirty="0">
                  <a:solidFill>
                    <a:prstClr val="black"/>
                  </a:solidFill>
                </a:rPr>
                <a:t>Vision of What I Don’t Want</a:t>
              </a:r>
            </a:p>
          </p:txBody>
        </p:sp>
        <p:pic>
          <p:nvPicPr>
            <p:cNvPr id="16" name="Pictur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38549" y="4881600"/>
              <a:ext cx="957987" cy="1137396"/>
            </a:xfrm>
            <a:prstGeom prst="rect">
              <a:avLst/>
            </a:prstGeom>
            <a:ln>
              <a:noFill/>
            </a:ln>
          </p:spPr>
        </p:pic>
      </p:grpSp>
      <p:sp>
        <p:nvSpPr>
          <p:cNvPr id="10" name="TextBox 9"/>
          <p:cNvSpPr txBox="1"/>
          <p:nvPr/>
        </p:nvSpPr>
        <p:spPr>
          <a:xfrm rot="19984045">
            <a:off x="904013" y="3069712"/>
            <a:ext cx="3502485" cy="369332"/>
          </a:xfrm>
          <a:prstGeom prst="rect">
            <a:avLst/>
          </a:prstGeom>
          <a:noFill/>
        </p:spPr>
        <p:txBody>
          <a:bodyPr wrap="square" rtlCol="0">
            <a:spAutoFit/>
          </a:bodyPr>
          <a:lstStyle/>
          <a:p>
            <a:pPr defTabSz="457200"/>
            <a:r>
              <a:rPr lang="en-US" dirty="0">
                <a:solidFill>
                  <a:prstClr val="black"/>
                </a:solidFill>
              </a:rPr>
              <a:t>Trajectory towards Life Outcomes</a:t>
            </a:r>
          </a:p>
        </p:txBody>
      </p:sp>
      <p:sp>
        <p:nvSpPr>
          <p:cNvPr id="12" name="TextBox 11"/>
          <p:cNvSpPr txBox="1"/>
          <p:nvPr/>
        </p:nvSpPr>
        <p:spPr>
          <a:xfrm rot="430369">
            <a:off x="853775" y="5100158"/>
            <a:ext cx="4003273" cy="369332"/>
          </a:xfrm>
          <a:prstGeom prst="rect">
            <a:avLst/>
          </a:prstGeom>
          <a:noFill/>
        </p:spPr>
        <p:txBody>
          <a:bodyPr wrap="square" rtlCol="0">
            <a:spAutoFit/>
          </a:bodyPr>
          <a:lstStyle/>
          <a:p>
            <a:pPr defTabSz="457200"/>
            <a:r>
              <a:rPr lang="en-US" dirty="0">
                <a:solidFill>
                  <a:prstClr val="black"/>
                </a:solidFill>
              </a:rPr>
              <a:t>Trajectory towards things unwanted</a:t>
            </a:r>
          </a:p>
        </p:txBody>
      </p:sp>
    </p:spTree>
    <p:extLst>
      <p:ext uri="{BB962C8B-B14F-4D97-AF65-F5344CB8AC3E}">
        <p14:creationId xmlns:p14="http://schemas.microsoft.com/office/powerpoint/2010/main" val="167524891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186070" y="0"/>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457200" eaLnBrk="1" hangingPunct="1">
              <a:defRPr/>
            </a:pPr>
            <a:r>
              <a:rPr lang="en-US" sz="4000" dirty="0">
                <a:solidFill>
                  <a:srgbClr val="7030A0"/>
                </a:solidFill>
                <a:latin typeface="Georgia"/>
              </a:rPr>
              <a:t>Ben’s Good Life Vision</a:t>
            </a:r>
          </a:p>
        </p:txBody>
      </p:sp>
      <p:cxnSp>
        <p:nvCxnSpPr>
          <p:cNvPr id="8" name="Straight Arrow Connector 29"/>
          <p:cNvCxnSpPr>
            <a:cxnSpLocks noChangeShapeType="1"/>
          </p:cNvCxnSpPr>
          <p:nvPr/>
        </p:nvCxnSpPr>
        <p:spPr bwMode="auto">
          <a:xfrm flipV="1">
            <a:off x="696426" y="3454604"/>
            <a:ext cx="4697459" cy="2526092"/>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Cloud 19"/>
          <p:cNvSpPr/>
          <p:nvPr/>
        </p:nvSpPr>
        <p:spPr>
          <a:xfrm>
            <a:off x="5243676" y="1160636"/>
            <a:ext cx="3727925" cy="2989529"/>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lvl="0"/>
            <a:r>
              <a:rPr lang="en-US" sz="1600" b="1" dirty="0">
                <a:solidFill>
                  <a:prstClr val="black"/>
                </a:solidFill>
              </a:rPr>
              <a:t>Family   Friends   TATOOS</a:t>
            </a:r>
          </a:p>
          <a:p>
            <a:pPr lvl="0"/>
            <a:r>
              <a:rPr lang="en-US" sz="1600" b="1" dirty="0">
                <a:solidFill>
                  <a:prstClr val="black"/>
                </a:solidFill>
              </a:rPr>
              <a:t>    Vacations      Girlfriend</a:t>
            </a:r>
          </a:p>
          <a:p>
            <a:pPr lvl="0"/>
            <a:r>
              <a:rPr lang="en-US" sz="1600" b="1" dirty="0">
                <a:solidFill>
                  <a:prstClr val="black"/>
                </a:solidFill>
              </a:rPr>
              <a:t>Concerts    WWE    </a:t>
            </a:r>
            <a:r>
              <a:rPr lang="en-US" sz="1600" b="1" dirty="0" err="1">
                <a:solidFill>
                  <a:prstClr val="black"/>
                </a:solidFill>
              </a:rPr>
              <a:t>Nascar</a:t>
            </a:r>
            <a:endParaRPr lang="en-US" sz="1600" b="1" dirty="0">
              <a:solidFill>
                <a:prstClr val="black"/>
              </a:solidFill>
            </a:endParaRPr>
          </a:p>
          <a:p>
            <a:pPr lvl="0"/>
            <a:r>
              <a:rPr lang="en-US" sz="1600" b="1" dirty="0">
                <a:solidFill>
                  <a:prstClr val="black"/>
                </a:solidFill>
              </a:rPr>
              <a:t>Money  Job/own business</a:t>
            </a:r>
          </a:p>
          <a:p>
            <a:pPr lvl="0"/>
            <a:r>
              <a:rPr lang="en-US" sz="1600" b="1" dirty="0">
                <a:solidFill>
                  <a:prstClr val="black"/>
                </a:solidFill>
              </a:rPr>
              <a:t>   Fire Station    Church</a:t>
            </a:r>
          </a:p>
          <a:p>
            <a:pPr lvl="0"/>
            <a:r>
              <a:rPr lang="en-US" sz="1600" b="1" dirty="0">
                <a:solidFill>
                  <a:prstClr val="black"/>
                </a:solidFill>
              </a:rPr>
              <a:t>     Tiger Football    Royals</a:t>
            </a:r>
          </a:p>
          <a:p>
            <a:pPr lvl="0"/>
            <a:r>
              <a:rPr lang="en-US" sz="1600" b="1" dirty="0">
                <a:solidFill>
                  <a:prstClr val="black"/>
                </a:solidFill>
              </a:rPr>
              <a:t>Good Food    Pepsi    Beer</a:t>
            </a:r>
          </a:p>
          <a:p>
            <a:pPr lvl="0"/>
            <a:r>
              <a:rPr lang="en-US" sz="1600" b="1" dirty="0">
                <a:solidFill>
                  <a:prstClr val="black"/>
                </a:solidFill>
              </a:rPr>
              <a:t>Active      Healthy &amp; Fit</a:t>
            </a:r>
          </a:p>
        </p:txBody>
      </p:sp>
      <p:grpSp>
        <p:nvGrpSpPr>
          <p:cNvPr id="2" name="Group 12"/>
          <p:cNvGrpSpPr/>
          <p:nvPr/>
        </p:nvGrpSpPr>
        <p:grpSpPr>
          <a:xfrm>
            <a:off x="5181600" y="4615240"/>
            <a:ext cx="3962400" cy="2065252"/>
            <a:chOff x="2459221" y="3135167"/>
            <a:chExt cx="4572000" cy="3000021"/>
          </a:xfrm>
        </p:grpSpPr>
        <p:sp>
          <p:nvSpPr>
            <p:cNvPr id="14" name="Cloud 13"/>
            <p:cNvSpPr/>
            <p:nvPr/>
          </p:nvSpPr>
          <p:spPr>
            <a:xfrm>
              <a:off x="2814458" y="3135167"/>
              <a:ext cx="3886438" cy="3000021"/>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200"/>
              <a:r>
                <a:rPr lang="en-US" sz="1600" b="1" dirty="0">
                  <a:solidFill>
                    <a:prstClr val="black"/>
                  </a:solidFill>
                </a:rPr>
                <a:t>Poverty/No Money</a:t>
              </a:r>
            </a:p>
            <a:p>
              <a:pPr algn="ctr" defTabSz="457200"/>
              <a:r>
                <a:rPr lang="en-US" sz="1600" b="1" dirty="0">
                  <a:solidFill>
                    <a:prstClr val="black"/>
                  </a:solidFill>
                </a:rPr>
                <a:t>Poor Health  Diabetes</a:t>
              </a:r>
            </a:p>
            <a:p>
              <a:pPr algn="ctr" defTabSz="457200"/>
              <a:r>
                <a:rPr lang="en-US" sz="1600" b="1" dirty="0">
                  <a:solidFill>
                    <a:prstClr val="black"/>
                  </a:solidFill>
                </a:rPr>
                <a:t>Heart Disease Guardian </a:t>
              </a:r>
            </a:p>
            <a:p>
              <a:pPr algn="ctr" defTabSz="457200"/>
              <a:r>
                <a:rPr lang="en-US" sz="1600" b="1" dirty="0">
                  <a:solidFill>
                    <a:prstClr val="black"/>
                  </a:solidFill>
                </a:rPr>
                <a:t>Isolated/Segregated</a:t>
              </a:r>
            </a:p>
            <a:p>
              <a:pPr algn="ctr" defTabSz="457200"/>
              <a:r>
                <a:rPr lang="en-US" sz="1600" b="1" dirty="0">
                  <a:solidFill>
                    <a:prstClr val="black"/>
                  </a:solidFill>
                </a:rPr>
                <a:t>Institution/group home</a:t>
              </a:r>
            </a:p>
            <a:p>
              <a:pPr algn="ctr" defTabSz="457200"/>
              <a:r>
                <a:rPr lang="en-US" sz="1600" b="1" dirty="0">
                  <a:solidFill>
                    <a:prstClr val="black"/>
                  </a:solidFill>
                </a:rPr>
                <a:t>Treated Differently</a:t>
              </a:r>
            </a:p>
          </p:txBody>
        </p:sp>
        <p:sp>
          <p:nvSpPr>
            <p:cNvPr id="15" name="Rectangle 14"/>
            <p:cNvSpPr/>
            <p:nvPr/>
          </p:nvSpPr>
          <p:spPr>
            <a:xfrm>
              <a:off x="2459221" y="4175062"/>
              <a:ext cx="4572000" cy="536498"/>
            </a:xfrm>
            <a:prstGeom prst="rect">
              <a:avLst/>
            </a:prstGeom>
            <a:ln>
              <a:noFill/>
            </a:ln>
          </p:spPr>
          <p:txBody>
            <a:bodyPr>
              <a:spAutoFit/>
            </a:bodyPr>
            <a:lstStyle/>
            <a:p>
              <a:pPr algn="ctr" defTabSz="457200"/>
              <a:endParaRPr lang="en-US" b="1" dirty="0">
                <a:solidFill>
                  <a:prstClr val="black"/>
                </a:solidFill>
              </a:endParaRPr>
            </a:p>
          </p:txBody>
        </p:sp>
      </p:grpSp>
      <p:cxnSp>
        <p:nvCxnSpPr>
          <p:cNvPr id="4" name="Straight Arrow Connector 3"/>
          <p:cNvCxnSpPr/>
          <p:nvPr/>
        </p:nvCxnSpPr>
        <p:spPr>
          <a:xfrm>
            <a:off x="2715120" y="4848490"/>
            <a:ext cx="1941373" cy="900077"/>
          </a:xfrm>
          <a:prstGeom prst="straightConnector1">
            <a:avLst/>
          </a:prstGeom>
          <a:ln w="57150" cmpd="sng">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4089644" y="4932453"/>
            <a:ext cx="1389296" cy="23599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grpSp>
        <p:nvGrpSpPr>
          <p:cNvPr id="11" name="Group 7"/>
          <p:cNvGrpSpPr/>
          <p:nvPr/>
        </p:nvGrpSpPr>
        <p:grpSpPr>
          <a:xfrm>
            <a:off x="163865" y="996782"/>
            <a:ext cx="4574560" cy="2734210"/>
            <a:chOff x="0" y="-17990"/>
            <a:chExt cx="9164574" cy="4574878"/>
          </a:xfrm>
        </p:grpSpPr>
        <p:pic>
          <p:nvPicPr>
            <p:cNvPr id="12" name="Picture 11" descr="Ben tat4.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419601" y="-17990"/>
              <a:ext cx="4744973" cy="4574878"/>
            </a:xfrm>
            <a:prstGeom prst="rect">
              <a:avLst/>
            </a:prstGeom>
            <a:ln w="28575">
              <a:solidFill>
                <a:schemeClr val="tx1"/>
              </a:solidFill>
            </a:ln>
          </p:spPr>
        </p:pic>
        <p:pic>
          <p:nvPicPr>
            <p:cNvPr id="13" name="Picture 12" descr="Ben tat2.jp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flipH="1">
              <a:off x="0" y="-17990"/>
              <a:ext cx="4419601" cy="4573864"/>
            </a:xfrm>
            <a:prstGeom prst="rect">
              <a:avLst/>
            </a:prstGeom>
            <a:ln w="28575">
              <a:solidFill>
                <a:schemeClr val="tx1"/>
              </a:solidFill>
            </a:ln>
          </p:spPr>
        </p:pic>
      </p:grpSp>
    </p:spTree>
    <p:extLst>
      <p:ext uri="{BB962C8B-B14F-4D97-AF65-F5344CB8AC3E}">
        <p14:creationId xmlns:p14="http://schemas.microsoft.com/office/powerpoint/2010/main" val="135994304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5867400"/>
            <a:ext cx="8079581" cy="741438"/>
          </a:xfrm>
        </p:spPr>
        <p:txBody>
          <a:bodyPr>
            <a:normAutofit/>
          </a:bodyPr>
          <a:lstStyle/>
          <a:p>
            <a:pPr algn="ctr"/>
            <a:r>
              <a:rPr lang="en-US" sz="2800" i="1" dirty="0">
                <a:solidFill>
                  <a:schemeClr val="tx1"/>
                </a:solidFill>
                <a:latin typeface="+mn-lt"/>
              </a:rPr>
              <a:t>Family Life Cycle</a:t>
            </a:r>
          </a:p>
        </p:txBody>
      </p:sp>
      <p:sp>
        <p:nvSpPr>
          <p:cNvPr id="6" name="Title 4"/>
          <p:cNvSpPr txBox="1">
            <a:spLocks/>
          </p:cNvSpPr>
          <p:nvPr/>
        </p:nvSpPr>
        <p:spPr>
          <a:xfrm>
            <a:off x="381000" y="401562"/>
            <a:ext cx="8382000" cy="970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dirty="0">
                <a:solidFill>
                  <a:srgbClr val="7030A0"/>
                </a:solidFill>
              </a:rPr>
              <a:t>Life Stages and </a:t>
            </a:r>
          </a:p>
          <a:p>
            <a:pPr algn="ctr"/>
            <a:r>
              <a:rPr lang="en-US" dirty="0">
                <a:solidFill>
                  <a:srgbClr val="7030A0"/>
                </a:solidFill>
              </a:rPr>
              <a:t>Individual and Family Cycles</a:t>
            </a:r>
          </a:p>
        </p:txBody>
      </p:sp>
      <p:sp>
        <p:nvSpPr>
          <p:cNvPr id="7" name="Title 4"/>
          <p:cNvSpPr txBox="1">
            <a:spLocks/>
          </p:cNvSpPr>
          <p:nvPr/>
        </p:nvSpPr>
        <p:spPr>
          <a:xfrm>
            <a:off x="1051719" y="1676400"/>
            <a:ext cx="8079581" cy="7414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a:solidFill>
                  <a:prstClr val="black"/>
                </a:solidFill>
                <a:latin typeface="Tw Cen MT"/>
              </a:rPr>
              <a:t>Individual Life Stages</a:t>
            </a:r>
          </a:p>
        </p:txBody>
      </p:sp>
      <p:pic>
        <p:nvPicPr>
          <p:cNvPr id="8" name="Content Placeholder 6"/>
          <p:cNvPicPr>
            <a:picLocks noChangeAspect="1"/>
          </p:cNvPicPr>
          <p:nvPr/>
        </p:nvPicPr>
        <p:blipFill>
          <a:blip r:embed="rId3" cstate="email">
            <a:extLst>
              <a:ext uri="{28A0092B-C50C-407E-A947-70E740481C1C}">
                <a14:useLocalDpi xmlns:a14="http://schemas.microsoft.com/office/drawing/2010/main" val="0"/>
              </a:ext>
            </a:extLst>
          </a:blip>
          <a:srcRect l="-2948" r="-2948"/>
          <a:stretch>
            <a:fillRect/>
          </a:stretch>
        </p:blipFill>
        <p:spPr>
          <a:xfrm>
            <a:off x="381000" y="2286000"/>
            <a:ext cx="8065294" cy="3643093"/>
          </a:xfrm>
          <a:prstGeom prst="rect">
            <a:avLst/>
          </a:prstGeom>
        </p:spPr>
      </p:pic>
    </p:spTree>
    <p:extLst>
      <p:ext uri="{BB962C8B-B14F-4D97-AF65-F5344CB8AC3E}">
        <p14:creationId xmlns:p14="http://schemas.microsoft.com/office/powerpoint/2010/main" val="3623447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59" y="81281"/>
            <a:ext cx="8079581" cy="934719"/>
          </a:xfrm>
        </p:spPr>
        <p:txBody>
          <a:bodyPr/>
          <a:lstStyle/>
          <a:p>
            <a:pPr algn="ctr"/>
            <a:r>
              <a:rPr lang="en-US" dirty="0">
                <a:solidFill>
                  <a:srgbClr val="7820BD"/>
                </a:solidFill>
                <a:cs typeface="Georgia"/>
              </a:rPr>
              <a:t>Ben’s Life Trajectory</a:t>
            </a:r>
            <a:endParaRPr lang="en-US" dirty="0"/>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309987" y="1031177"/>
            <a:ext cx="8643513" cy="5588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567680" y="1694061"/>
            <a:ext cx="3058160" cy="3108543"/>
          </a:xfrm>
          <a:prstGeom prst="rect">
            <a:avLst/>
          </a:prstGeom>
        </p:spPr>
        <p:txBody>
          <a:bodyPr wrap="square">
            <a:spAutoFit/>
          </a:bodyPr>
          <a:lstStyle/>
          <a:p>
            <a:pPr lvl="0"/>
            <a:r>
              <a:rPr lang="en-US" sz="1400" dirty="0">
                <a:solidFill>
                  <a:prstClr val="black"/>
                </a:solidFill>
              </a:rPr>
              <a:t>Family and friends</a:t>
            </a:r>
          </a:p>
          <a:p>
            <a:pPr lvl="0"/>
            <a:r>
              <a:rPr lang="en-US" sz="1400" dirty="0">
                <a:solidFill>
                  <a:prstClr val="black"/>
                </a:solidFill>
              </a:rPr>
              <a:t>Girlfriend</a:t>
            </a:r>
          </a:p>
          <a:p>
            <a:pPr lvl="0"/>
            <a:r>
              <a:rPr lang="en-US" sz="1400" dirty="0">
                <a:solidFill>
                  <a:prstClr val="black"/>
                </a:solidFill>
              </a:rPr>
              <a:t>Vacations</a:t>
            </a:r>
          </a:p>
          <a:p>
            <a:pPr lvl="0"/>
            <a:r>
              <a:rPr lang="en-US" sz="1400" dirty="0">
                <a:solidFill>
                  <a:prstClr val="black"/>
                </a:solidFill>
              </a:rPr>
              <a:t>Concerts; WWE; </a:t>
            </a:r>
            <a:r>
              <a:rPr lang="en-US" sz="1400" dirty="0" err="1">
                <a:solidFill>
                  <a:prstClr val="black"/>
                </a:solidFill>
              </a:rPr>
              <a:t>Nascar</a:t>
            </a:r>
            <a:endParaRPr lang="en-US" sz="1400" dirty="0">
              <a:solidFill>
                <a:prstClr val="black"/>
              </a:solidFill>
            </a:endParaRPr>
          </a:p>
          <a:p>
            <a:pPr lvl="0"/>
            <a:r>
              <a:rPr lang="en-US" sz="1400" dirty="0">
                <a:solidFill>
                  <a:prstClr val="black"/>
                </a:solidFill>
              </a:rPr>
              <a:t>Tattoos</a:t>
            </a:r>
          </a:p>
          <a:p>
            <a:pPr lvl="0"/>
            <a:r>
              <a:rPr lang="en-US" sz="1400" dirty="0">
                <a:solidFill>
                  <a:prstClr val="black"/>
                </a:solidFill>
              </a:rPr>
              <a:t>Money; job or my own business</a:t>
            </a:r>
          </a:p>
          <a:p>
            <a:pPr lvl="0"/>
            <a:r>
              <a:rPr lang="en-US" sz="1400" dirty="0">
                <a:solidFill>
                  <a:prstClr val="black"/>
                </a:solidFill>
              </a:rPr>
              <a:t>Volunteer at fire station</a:t>
            </a:r>
          </a:p>
          <a:p>
            <a:pPr lvl="0"/>
            <a:r>
              <a:rPr lang="en-US" sz="1400" dirty="0">
                <a:solidFill>
                  <a:prstClr val="black"/>
                </a:solidFill>
              </a:rPr>
              <a:t>Being Tiger football manager </a:t>
            </a:r>
          </a:p>
          <a:p>
            <a:pPr lvl="0"/>
            <a:r>
              <a:rPr lang="en-US" sz="1400" dirty="0">
                <a:solidFill>
                  <a:prstClr val="black"/>
                </a:solidFill>
              </a:rPr>
              <a:t>Church </a:t>
            </a:r>
          </a:p>
          <a:p>
            <a:pPr lvl="0"/>
            <a:r>
              <a:rPr lang="en-US" sz="1400" dirty="0">
                <a:solidFill>
                  <a:prstClr val="black"/>
                </a:solidFill>
              </a:rPr>
              <a:t>Healthy &amp; fit</a:t>
            </a:r>
          </a:p>
          <a:p>
            <a:pPr lvl="0"/>
            <a:r>
              <a:rPr lang="en-US" sz="1400" dirty="0">
                <a:solidFill>
                  <a:prstClr val="black"/>
                </a:solidFill>
              </a:rPr>
              <a:t>Good food; Pepsi</a:t>
            </a:r>
          </a:p>
          <a:p>
            <a:pPr lvl="0"/>
            <a:r>
              <a:rPr lang="en-US" sz="1400" dirty="0">
                <a:solidFill>
                  <a:prstClr val="black"/>
                </a:solidFill>
              </a:rPr>
              <a:t>Basketball  </a:t>
            </a:r>
          </a:p>
          <a:p>
            <a:pPr lvl="0"/>
            <a:r>
              <a:rPr lang="en-US" sz="1400" dirty="0">
                <a:solidFill>
                  <a:prstClr val="black"/>
                </a:solidFill>
              </a:rPr>
              <a:t>Royals baseball</a:t>
            </a:r>
          </a:p>
          <a:p>
            <a:pPr lvl="0"/>
            <a:r>
              <a:rPr lang="en-US" sz="1400" dirty="0">
                <a:solidFill>
                  <a:prstClr val="black"/>
                </a:solidFill>
              </a:rPr>
              <a:t>Staying active</a:t>
            </a:r>
          </a:p>
        </p:txBody>
      </p:sp>
      <p:sp>
        <p:nvSpPr>
          <p:cNvPr id="5" name="Rectangle 4"/>
          <p:cNvSpPr/>
          <p:nvPr/>
        </p:nvSpPr>
        <p:spPr>
          <a:xfrm>
            <a:off x="5735269" y="5175076"/>
            <a:ext cx="2904226" cy="1092607"/>
          </a:xfrm>
          <a:prstGeom prst="rect">
            <a:avLst/>
          </a:prstGeom>
          <a:solidFill>
            <a:schemeClr val="bg1"/>
          </a:solidFill>
        </p:spPr>
        <p:txBody>
          <a:bodyPr wrap="square">
            <a:spAutoFit/>
          </a:bodyPr>
          <a:lstStyle/>
          <a:p>
            <a:r>
              <a:rPr lang="en-US" sz="1300" dirty="0"/>
              <a:t>Poor health, heart disease, diabetes; Poverty/no money; </a:t>
            </a:r>
          </a:p>
          <a:p>
            <a:r>
              <a:rPr lang="en-US" sz="1300" dirty="0"/>
              <a:t>Guardianship; institution/group home; Segregation/isolation; being lonely</a:t>
            </a:r>
          </a:p>
          <a:p>
            <a:r>
              <a:rPr lang="en-US" sz="1300" dirty="0"/>
              <a:t>Being treated differently; </a:t>
            </a:r>
          </a:p>
        </p:txBody>
      </p:sp>
      <p:sp>
        <p:nvSpPr>
          <p:cNvPr id="6" name="Rectangle 5"/>
          <p:cNvSpPr/>
          <p:nvPr/>
        </p:nvSpPr>
        <p:spPr>
          <a:xfrm>
            <a:off x="3210560" y="1886635"/>
            <a:ext cx="1767840" cy="1754327"/>
          </a:xfrm>
          <a:prstGeom prst="rect">
            <a:avLst/>
          </a:prstGeom>
        </p:spPr>
        <p:txBody>
          <a:bodyPr wrap="square">
            <a:spAutoFit/>
          </a:bodyPr>
          <a:lstStyle/>
          <a:p>
            <a:pPr lvl="0"/>
            <a:r>
              <a:rPr lang="en-US" sz="1200" dirty="0">
                <a:solidFill>
                  <a:prstClr val="black"/>
                </a:solidFill>
              </a:rPr>
              <a:t>Volunteer at fire station; Find more volunteer ops; Workout regularly;    </a:t>
            </a:r>
          </a:p>
          <a:p>
            <a:pPr lvl="0"/>
            <a:r>
              <a:rPr lang="en-US" sz="1200" dirty="0">
                <a:solidFill>
                  <a:prstClr val="black"/>
                </a:solidFill>
              </a:rPr>
              <a:t>Keep in touch </a:t>
            </a:r>
            <a:r>
              <a:rPr lang="en-US" sz="1200" dirty="0" err="1">
                <a:solidFill>
                  <a:prstClr val="black"/>
                </a:solidFill>
              </a:rPr>
              <a:t>w</a:t>
            </a:r>
            <a:r>
              <a:rPr lang="en-US" sz="1200" dirty="0">
                <a:solidFill>
                  <a:prstClr val="black"/>
                </a:solidFill>
              </a:rPr>
              <a:t>/ friends; Increase alone time;  </a:t>
            </a:r>
          </a:p>
          <a:p>
            <a:pPr lvl="0"/>
            <a:r>
              <a:rPr lang="en-US" sz="1200" dirty="0">
                <a:solidFill>
                  <a:prstClr val="black"/>
                </a:solidFill>
              </a:rPr>
              <a:t>Go out with friends;  Spend daytime hours out of the house; </a:t>
            </a:r>
          </a:p>
          <a:p>
            <a:pPr lvl="0"/>
            <a:r>
              <a:rPr lang="en-US" sz="1200" dirty="0">
                <a:solidFill>
                  <a:prstClr val="black"/>
                </a:solidFill>
              </a:rPr>
              <a:t>Explore micro enterprise; </a:t>
            </a:r>
          </a:p>
        </p:txBody>
      </p:sp>
      <p:sp>
        <p:nvSpPr>
          <p:cNvPr id="8" name="Rectangle 7"/>
          <p:cNvSpPr/>
          <p:nvPr/>
        </p:nvSpPr>
        <p:spPr>
          <a:xfrm>
            <a:off x="3210560" y="4302373"/>
            <a:ext cx="1676400" cy="1384995"/>
          </a:xfrm>
          <a:prstGeom prst="rect">
            <a:avLst/>
          </a:prstGeom>
        </p:spPr>
        <p:txBody>
          <a:bodyPr wrap="square">
            <a:spAutoFit/>
          </a:bodyPr>
          <a:lstStyle/>
          <a:p>
            <a:pPr lvl="0"/>
            <a:r>
              <a:rPr lang="en-US" sz="1200" dirty="0">
                <a:solidFill>
                  <a:prstClr val="black"/>
                </a:solidFill>
              </a:rPr>
              <a:t>Sitting at home watching TV all day;</a:t>
            </a:r>
          </a:p>
          <a:p>
            <a:pPr lvl="0"/>
            <a:r>
              <a:rPr lang="en-US" sz="1200" dirty="0">
                <a:solidFill>
                  <a:prstClr val="black"/>
                </a:solidFill>
              </a:rPr>
              <a:t>Rely on paid supports; </a:t>
            </a:r>
          </a:p>
          <a:p>
            <a:pPr lvl="0"/>
            <a:r>
              <a:rPr lang="en-US" sz="1200" dirty="0">
                <a:solidFill>
                  <a:prstClr val="black"/>
                </a:solidFill>
              </a:rPr>
              <a:t>Gain weight; </a:t>
            </a:r>
          </a:p>
          <a:p>
            <a:pPr lvl="0"/>
            <a:r>
              <a:rPr lang="en-US" sz="1200" dirty="0">
                <a:solidFill>
                  <a:prstClr val="black"/>
                </a:solidFill>
              </a:rPr>
              <a:t>Eat unhealthy foods or drink too much Pepsi (caffeine); </a:t>
            </a:r>
          </a:p>
        </p:txBody>
      </p:sp>
      <p:sp>
        <p:nvSpPr>
          <p:cNvPr id="9" name="Rectangle 8"/>
          <p:cNvSpPr/>
          <p:nvPr/>
        </p:nvSpPr>
        <p:spPr>
          <a:xfrm>
            <a:off x="717865" y="1570274"/>
            <a:ext cx="1644520" cy="2308324"/>
          </a:xfrm>
          <a:prstGeom prst="rect">
            <a:avLst/>
          </a:prstGeom>
          <a:solidFill>
            <a:schemeClr val="bg1"/>
          </a:solidFill>
        </p:spPr>
        <p:txBody>
          <a:bodyPr wrap="square">
            <a:spAutoFit/>
          </a:bodyPr>
          <a:lstStyle/>
          <a:p>
            <a:pPr lvl="0"/>
            <a:r>
              <a:rPr lang="en-US" sz="1200" dirty="0">
                <a:solidFill>
                  <a:prstClr val="black"/>
                </a:solidFill>
              </a:rPr>
              <a:t>Chores; boy scouts; </a:t>
            </a:r>
          </a:p>
          <a:p>
            <a:pPr lvl="0"/>
            <a:r>
              <a:rPr lang="en-US" sz="1200" dirty="0">
                <a:solidFill>
                  <a:prstClr val="black"/>
                </a:solidFill>
              </a:rPr>
              <a:t>School inclusion/circle of friends; </a:t>
            </a:r>
          </a:p>
          <a:p>
            <a:pPr lvl="0"/>
            <a:r>
              <a:rPr lang="en-US" sz="1200" dirty="0">
                <a:solidFill>
                  <a:prstClr val="black"/>
                </a:solidFill>
              </a:rPr>
              <a:t>Birthday parties; </a:t>
            </a:r>
          </a:p>
          <a:p>
            <a:pPr lvl="0"/>
            <a:r>
              <a:rPr lang="en-US" sz="1200" dirty="0">
                <a:solidFill>
                  <a:prstClr val="black"/>
                </a:solidFill>
              </a:rPr>
              <a:t>Riding bike; </a:t>
            </a:r>
          </a:p>
          <a:p>
            <a:pPr lvl="0"/>
            <a:r>
              <a:rPr lang="en-US" sz="1200" dirty="0">
                <a:solidFill>
                  <a:prstClr val="black"/>
                </a:solidFill>
              </a:rPr>
              <a:t>Family vacations; </a:t>
            </a:r>
          </a:p>
          <a:p>
            <a:pPr lvl="0"/>
            <a:r>
              <a:rPr lang="en-US" sz="1200" dirty="0">
                <a:solidFill>
                  <a:prstClr val="black"/>
                </a:solidFill>
              </a:rPr>
              <a:t>Church youth group; Debit card; </a:t>
            </a:r>
          </a:p>
          <a:p>
            <a:pPr lvl="0"/>
            <a:r>
              <a:rPr lang="en-US" sz="1200" dirty="0">
                <a:solidFill>
                  <a:prstClr val="black"/>
                </a:solidFill>
              </a:rPr>
              <a:t>Football manager; Homecoming king; Volunteering </a:t>
            </a:r>
          </a:p>
          <a:p>
            <a:pPr lvl="0"/>
            <a:r>
              <a:rPr lang="en-US" sz="1200" dirty="0">
                <a:solidFill>
                  <a:prstClr val="black"/>
                </a:solidFill>
              </a:rPr>
              <a:t>High School diploma</a:t>
            </a:r>
          </a:p>
        </p:txBody>
      </p:sp>
      <p:sp>
        <p:nvSpPr>
          <p:cNvPr id="10" name="Rectangle 9"/>
          <p:cNvSpPr/>
          <p:nvPr/>
        </p:nvSpPr>
        <p:spPr>
          <a:xfrm>
            <a:off x="660400" y="4227096"/>
            <a:ext cx="1788160" cy="1569660"/>
          </a:xfrm>
          <a:prstGeom prst="rect">
            <a:avLst/>
          </a:prstGeom>
        </p:spPr>
        <p:txBody>
          <a:bodyPr wrap="square">
            <a:spAutoFit/>
          </a:bodyPr>
          <a:lstStyle/>
          <a:p>
            <a:pPr lvl="0"/>
            <a:r>
              <a:rPr lang="en-US" sz="1200" dirty="0">
                <a:solidFill>
                  <a:prstClr val="black"/>
                </a:solidFill>
              </a:rPr>
              <a:t>Special education  low expectations;  </a:t>
            </a:r>
          </a:p>
          <a:p>
            <a:pPr lvl="0"/>
            <a:r>
              <a:rPr lang="en-US" sz="1200" dirty="0">
                <a:solidFill>
                  <a:prstClr val="black"/>
                </a:solidFill>
              </a:rPr>
              <a:t>Para glued to Ben’s side; Pressure to segregate; Medication side effects; </a:t>
            </a:r>
          </a:p>
          <a:p>
            <a:pPr lvl="0"/>
            <a:r>
              <a:rPr lang="en-US" sz="1200" dirty="0">
                <a:solidFill>
                  <a:prstClr val="black"/>
                </a:solidFill>
              </a:rPr>
              <a:t>Scoliosis; </a:t>
            </a:r>
          </a:p>
          <a:p>
            <a:pPr lvl="0"/>
            <a:r>
              <a:rPr lang="en-US" sz="1200" dirty="0">
                <a:solidFill>
                  <a:prstClr val="black"/>
                </a:solidFill>
              </a:rPr>
              <a:t>Seizures; </a:t>
            </a:r>
          </a:p>
          <a:p>
            <a:pPr lvl="0"/>
            <a:r>
              <a:rPr lang="en-US" sz="1200" dirty="0">
                <a:solidFill>
                  <a:prstClr val="black"/>
                </a:solidFill>
              </a:rPr>
              <a:t>Physical barriers;  </a:t>
            </a:r>
          </a:p>
        </p:txBody>
      </p:sp>
      <p:sp>
        <p:nvSpPr>
          <p:cNvPr id="11" name="Rectangle 10"/>
          <p:cNvSpPr/>
          <p:nvPr/>
        </p:nvSpPr>
        <p:spPr>
          <a:xfrm>
            <a:off x="2567534" y="3330843"/>
            <a:ext cx="412292" cy="338554"/>
          </a:xfrm>
          <a:prstGeom prst="rect">
            <a:avLst/>
          </a:prstGeom>
        </p:spPr>
        <p:txBody>
          <a:bodyPr wrap="none">
            <a:spAutoFit/>
          </a:bodyPr>
          <a:lstStyle/>
          <a:p>
            <a:pPr lvl="0"/>
            <a:r>
              <a:rPr lang="en-US" sz="1600" dirty="0">
                <a:solidFill>
                  <a:prstClr val="black"/>
                </a:solidFill>
              </a:rPr>
              <a:t>25</a:t>
            </a:r>
          </a:p>
        </p:txBody>
      </p:sp>
    </p:spTree>
    <p:extLst>
      <p:ext uri="{BB962C8B-B14F-4D97-AF65-F5344CB8AC3E}">
        <p14:creationId xmlns:p14="http://schemas.microsoft.com/office/powerpoint/2010/main" val="1867129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299242" y="2179674"/>
            <a:ext cx="4992228" cy="2541182"/>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29"/>
          <p:cNvCxnSpPr>
            <a:cxnSpLocks noChangeShapeType="1"/>
          </p:cNvCxnSpPr>
          <p:nvPr/>
        </p:nvCxnSpPr>
        <p:spPr bwMode="auto">
          <a:xfrm>
            <a:off x="299242" y="4720856"/>
            <a:ext cx="5204372" cy="616688"/>
          </a:xfrm>
          <a:prstGeom prst="straightConnector1">
            <a:avLst/>
          </a:prstGeom>
          <a:ln>
            <a:prstDash val="dash"/>
            <a:headEnd/>
            <a:tailEnd type="arrow" w="med" len="med"/>
          </a:ln>
          <a:extLst/>
        </p:spPr>
        <p:style>
          <a:lnRef idx="2">
            <a:schemeClr val="dk1"/>
          </a:lnRef>
          <a:fillRef idx="0">
            <a:schemeClr val="dk1"/>
          </a:fillRef>
          <a:effectRef idx="1">
            <a:schemeClr val="dk1"/>
          </a:effectRef>
          <a:fontRef idx="minor">
            <a:schemeClr val="tx1"/>
          </a:fontRef>
        </p:style>
      </p:cxnSp>
      <p:sp>
        <p:nvSpPr>
          <p:cNvPr id="20" name="Cloud 19"/>
          <p:cNvSpPr/>
          <p:nvPr/>
        </p:nvSpPr>
        <p:spPr>
          <a:xfrm>
            <a:off x="5291470" y="990600"/>
            <a:ext cx="3657600" cy="3007242"/>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200" b="1" i="1" dirty="0"/>
          </a:p>
          <a:p>
            <a:pPr algn="ctr"/>
            <a:r>
              <a:rPr lang="en-US" sz="2000" b="1" i="1" dirty="0">
                <a:latin typeface="+mj-lt"/>
              </a:rPr>
              <a:t>Friends, family, </a:t>
            </a:r>
          </a:p>
          <a:p>
            <a:pPr algn="ctr"/>
            <a:r>
              <a:rPr lang="en-US" sz="2000" b="1" i="1" dirty="0">
                <a:latin typeface="+mj-lt"/>
              </a:rPr>
              <a:t>enough money, </a:t>
            </a:r>
          </a:p>
          <a:p>
            <a:pPr algn="ctr"/>
            <a:r>
              <a:rPr lang="en-US" sz="2000" b="1" i="1" dirty="0">
                <a:latin typeface="+mj-lt"/>
              </a:rPr>
              <a:t>job I like, home, faith, vacations, health, choice, freedom</a:t>
            </a:r>
            <a:endParaRPr lang="en-US" sz="2000" b="1" dirty="0">
              <a:latin typeface="+mj-lt"/>
            </a:endParaRPr>
          </a:p>
          <a:p>
            <a:pPr algn="ctr"/>
            <a:endParaRPr lang="en-US" sz="2200" b="1" dirty="0"/>
          </a:p>
        </p:txBody>
      </p:sp>
      <p:sp>
        <p:nvSpPr>
          <p:cNvPr id="14" name="Cloud 13"/>
          <p:cNvSpPr/>
          <p:nvPr/>
        </p:nvSpPr>
        <p:spPr>
          <a:xfrm>
            <a:off x="5450451" y="4585247"/>
            <a:ext cx="3298650" cy="1890279"/>
          </a:xfrm>
          <a:prstGeom prst="cloud">
            <a:avLst/>
          </a:prstGeom>
          <a:solidFill>
            <a:schemeClr val="bg1">
              <a:lumMod val="85000"/>
            </a:scheme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dirty="0"/>
          </a:p>
        </p:txBody>
      </p:sp>
      <p:pic>
        <p:nvPicPr>
          <p:cNvPr id="10" name="Content Placeholder 3"/>
          <p:cNvPicPr>
            <a:picLocks noGrp="1" noChangeAspect="1"/>
          </p:cNvPicPr>
          <p:nvPr>
            <p:ph idx="1"/>
          </p:nvPr>
        </p:nvPicPr>
        <p:blipFill>
          <a:blip r:embed="rId3" cstate="email">
            <a:alphaModFix amt="91000"/>
            <a:extLst>
              <a:ext uri="{28A0092B-C50C-407E-A947-70E740481C1C}">
                <a14:useLocalDpi xmlns:a14="http://schemas.microsoft.com/office/drawing/2010/main" val="0"/>
              </a:ext>
            </a:extLst>
          </a:blip>
          <a:stretch>
            <a:fillRect/>
          </a:stretch>
        </p:blipFill>
        <p:spPr>
          <a:xfrm>
            <a:off x="823494" y="1704059"/>
            <a:ext cx="3845103" cy="3845103"/>
          </a:xfrm>
          <a:effectLst>
            <a:softEdge rad="63500"/>
          </a:effectLst>
        </p:spPr>
      </p:pic>
      <p:sp>
        <p:nvSpPr>
          <p:cNvPr id="12" name="Rectangle 11"/>
          <p:cNvSpPr/>
          <p:nvPr/>
        </p:nvSpPr>
        <p:spPr>
          <a:xfrm>
            <a:off x="5595526" y="4937785"/>
            <a:ext cx="2788690" cy="923330"/>
          </a:xfrm>
          <a:prstGeom prst="rect">
            <a:avLst/>
          </a:prstGeom>
        </p:spPr>
        <p:txBody>
          <a:bodyPr wrap="square">
            <a:spAutoFit/>
          </a:bodyPr>
          <a:lstStyle/>
          <a:p>
            <a:pPr algn="ctr"/>
            <a:r>
              <a:rPr lang="en-US" dirty="0"/>
              <a:t>Poverty, loneliness, segregation, restrictions, lack of choice, boredom </a:t>
            </a:r>
          </a:p>
        </p:txBody>
      </p:sp>
      <p:sp>
        <p:nvSpPr>
          <p:cNvPr id="9" name="TextBox 8"/>
          <p:cNvSpPr txBox="1"/>
          <p:nvPr/>
        </p:nvSpPr>
        <p:spPr>
          <a:xfrm>
            <a:off x="493888" y="183445"/>
            <a:ext cx="7408333" cy="738664"/>
          </a:xfrm>
          <a:prstGeom prst="rect">
            <a:avLst/>
          </a:prstGeom>
          <a:noFill/>
        </p:spPr>
        <p:txBody>
          <a:bodyPr wrap="square" rtlCol="0">
            <a:spAutoFit/>
          </a:bodyPr>
          <a:lstStyle/>
          <a:p>
            <a:r>
              <a:rPr lang="en-US" sz="4200" dirty="0">
                <a:solidFill>
                  <a:srgbClr val="7030A0"/>
                </a:solidFill>
                <a:latin typeface="Georgia"/>
                <a:cs typeface="Georgia"/>
              </a:rPr>
              <a:t>Dignity of Risk and Mistakes</a:t>
            </a:r>
          </a:p>
        </p:txBody>
      </p:sp>
    </p:spTree>
    <p:extLst>
      <p:ext uri="{BB962C8B-B14F-4D97-AF65-F5344CB8AC3E}">
        <p14:creationId xmlns:p14="http://schemas.microsoft.com/office/powerpoint/2010/main" val="336509511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040" y="5418668"/>
            <a:ext cx="8125460" cy="1266612"/>
          </a:xfrm>
        </p:spPr>
        <p:txBody>
          <a:bodyPr>
            <a:normAutofit/>
          </a:bodyPr>
          <a:lstStyle/>
          <a:p>
            <a:r>
              <a:rPr lang="en-US" sz="4000" dirty="0"/>
              <a:t>Individualized Supports </a:t>
            </a:r>
            <a:br>
              <a:rPr lang="en-US" sz="4000" dirty="0"/>
            </a:br>
            <a:r>
              <a:rPr lang="en-US" sz="4000" dirty="0"/>
              <a:t>to Achieve a Good Life</a:t>
            </a:r>
          </a:p>
        </p:txBody>
      </p:sp>
      <p:sp>
        <p:nvSpPr>
          <p:cNvPr id="7" name="Text Placeholder 6"/>
          <p:cNvSpPr>
            <a:spLocks noGrp="1"/>
          </p:cNvSpPr>
          <p:nvPr>
            <p:ph type="body" sz="half" idx="2"/>
          </p:nvPr>
        </p:nvSpPr>
        <p:spPr>
          <a:xfrm>
            <a:off x="507492" y="6622903"/>
            <a:ext cx="6922008" cy="235096"/>
          </a:xfrm>
        </p:spPr>
        <p:txBody>
          <a:bodyPr>
            <a:normAutofit fontScale="92500" lnSpcReduction="20000"/>
          </a:bodyPr>
          <a:lstStyle/>
          <a:p>
            <a:r>
              <a:rPr lang="en-US" dirty="0"/>
              <a:t>   </a:t>
            </a:r>
          </a:p>
        </p:txBody>
      </p:sp>
      <p:pic>
        <p:nvPicPr>
          <p:cNvPr id="5" name="Picture Placeholder 4"/>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970591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064" y="-76200"/>
            <a:ext cx="8079581" cy="1658198"/>
          </a:xfrm>
        </p:spPr>
        <p:txBody>
          <a:bodyPr>
            <a:normAutofit/>
          </a:bodyPr>
          <a:lstStyle/>
          <a:p>
            <a:pPr algn="ctr"/>
            <a:r>
              <a:rPr lang="en-US" dirty="0"/>
              <a:t>Three Types of Supports</a:t>
            </a:r>
          </a:p>
        </p:txBody>
      </p:sp>
      <p:pic>
        <p:nvPicPr>
          <p:cNvPr id="4" name="Content Placeholder 3" descr="buckets-for-white-background.png"/>
          <p:cNvPicPr>
            <a:picLocks noGrp="1" noChangeAspect="1"/>
          </p:cNvPicPr>
          <p:nvPr>
            <p:ph idx="1"/>
          </p:nvPr>
        </p:nvPicPr>
        <p:blipFill>
          <a:blip r:embed="rId3" cstate="email">
            <a:extLst>
              <a:ext uri="{28A0092B-C50C-407E-A947-70E740481C1C}">
                <a14:useLocalDpi xmlns:a14="http://schemas.microsoft.com/office/drawing/2010/main" val="0"/>
              </a:ext>
            </a:extLst>
          </a:blip>
          <a:srcRect l="-11141" r="-11141"/>
          <a:stretch>
            <a:fillRect/>
          </a:stretch>
        </p:blipFill>
        <p:spPr>
          <a:xfrm>
            <a:off x="-381000" y="1295400"/>
            <a:ext cx="9698863" cy="5334000"/>
          </a:xfrm>
        </p:spPr>
      </p:pic>
      <p:sp>
        <p:nvSpPr>
          <p:cNvPr id="5" name="TextBox 4"/>
          <p:cNvSpPr txBox="1"/>
          <p:nvPr/>
        </p:nvSpPr>
        <p:spPr>
          <a:xfrm>
            <a:off x="1066800" y="3962400"/>
            <a:ext cx="1752600" cy="1446550"/>
          </a:xfrm>
          <a:prstGeom prst="rect">
            <a:avLst/>
          </a:prstGeom>
          <a:noFill/>
        </p:spPr>
        <p:txBody>
          <a:bodyPr wrap="square" rtlCol="0">
            <a:spAutoFit/>
          </a:bodyPr>
          <a:lstStyle/>
          <a:p>
            <a:pPr algn="ctr"/>
            <a:r>
              <a:rPr lang="en-US" sz="2200" b="1" dirty="0">
                <a:solidFill>
                  <a:prstClr val="black"/>
                </a:solidFill>
              </a:rPr>
              <a:t>Discovery &amp; Navigation</a:t>
            </a:r>
          </a:p>
          <a:p>
            <a:pPr algn="ctr"/>
            <a:r>
              <a:rPr lang="en-US" sz="2200" b="1" i="1" dirty="0">
                <a:solidFill>
                  <a:prstClr val="black"/>
                </a:solidFill>
              </a:rPr>
              <a:t>(Info and Training)</a:t>
            </a:r>
          </a:p>
        </p:txBody>
      </p:sp>
      <p:sp>
        <p:nvSpPr>
          <p:cNvPr id="6" name="TextBox 5"/>
          <p:cNvSpPr txBox="1"/>
          <p:nvPr/>
        </p:nvSpPr>
        <p:spPr>
          <a:xfrm>
            <a:off x="3657600" y="4343400"/>
            <a:ext cx="1828800" cy="1785104"/>
          </a:xfrm>
          <a:prstGeom prst="rect">
            <a:avLst/>
          </a:prstGeom>
          <a:noFill/>
        </p:spPr>
        <p:txBody>
          <a:bodyPr wrap="square" rtlCol="0">
            <a:spAutoFit/>
          </a:bodyPr>
          <a:lstStyle/>
          <a:p>
            <a:pPr algn="ctr"/>
            <a:r>
              <a:rPr lang="en-US" sz="2200" b="1" dirty="0">
                <a:solidFill>
                  <a:prstClr val="black"/>
                </a:solidFill>
              </a:rPr>
              <a:t>Connecting &amp; Networking</a:t>
            </a:r>
          </a:p>
          <a:p>
            <a:pPr algn="ctr"/>
            <a:r>
              <a:rPr lang="en-US" sz="2200" b="1" i="1" dirty="0">
                <a:solidFill>
                  <a:prstClr val="black"/>
                </a:solidFill>
              </a:rPr>
              <a:t>(Talking to Someone that has been there)</a:t>
            </a:r>
          </a:p>
        </p:txBody>
      </p:sp>
      <p:sp>
        <p:nvSpPr>
          <p:cNvPr id="7" name="TextBox 6"/>
          <p:cNvSpPr txBox="1"/>
          <p:nvPr/>
        </p:nvSpPr>
        <p:spPr>
          <a:xfrm>
            <a:off x="5965178" y="3780491"/>
            <a:ext cx="2057400" cy="2123658"/>
          </a:xfrm>
          <a:prstGeom prst="rect">
            <a:avLst/>
          </a:prstGeom>
          <a:noFill/>
        </p:spPr>
        <p:txBody>
          <a:bodyPr wrap="square" rtlCol="0">
            <a:spAutoFit/>
          </a:bodyPr>
          <a:lstStyle/>
          <a:p>
            <a:pPr algn="ctr"/>
            <a:r>
              <a:rPr lang="en-US" sz="2200" b="1" dirty="0">
                <a:solidFill>
                  <a:prstClr val="black"/>
                </a:solidFill>
              </a:rPr>
              <a:t>Goods &amp;</a:t>
            </a:r>
          </a:p>
          <a:p>
            <a:pPr algn="ctr"/>
            <a:r>
              <a:rPr lang="en-US" sz="2200" b="1" dirty="0">
                <a:solidFill>
                  <a:prstClr val="black"/>
                </a:solidFill>
              </a:rPr>
              <a:t>Services</a:t>
            </a:r>
          </a:p>
          <a:p>
            <a:pPr algn="ctr"/>
            <a:r>
              <a:rPr lang="en-US" sz="2200" b="1" dirty="0">
                <a:solidFill>
                  <a:prstClr val="black"/>
                </a:solidFill>
              </a:rPr>
              <a:t>(Day to Day, Medical, Financial Supports)</a:t>
            </a:r>
          </a:p>
        </p:txBody>
      </p:sp>
    </p:spTree>
    <p:extLst>
      <p:ext uri="{BB962C8B-B14F-4D97-AF65-F5344CB8AC3E}">
        <p14:creationId xmlns:p14="http://schemas.microsoft.com/office/powerpoint/2010/main" val="3416408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8486" y="5418668"/>
            <a:ext cx="8925514" cy="1244755"/>
          </a:xfrm>
        </p:spPr>
        <p:txBody>
          <a:bodyPr>
            <a:normAutofit/>
          </a:bodyPr>
          <a:lstStyle/>
          <a:p>
            <a:r>
              <a:rPr lang="en-US" sz="4000" dirty="0"/>
              <a:t>Integrated Star</a:t>
            </a:r>
            <a:br>
              <a:rPr lang="en-US" sz="4000" dirty="0"/>
            </a:br>
            <a:r>
              <a:rPr lang="en-US" sz="4000" dirty="0"/>
              <a:t>for Problem Solving &amp; Exploring Options </a:t>
            </a:r>
          </a:p>
        </p:txBody>
      </p:sp>
      <p:sp>
        <p:nvSpPr>
          <p:cNvPr id="8" name="Picture Placeholder 7"/>
          <p:cNvSpPr>
            <a:spLocks noGrp="1"/>
          </p:cNvSpPr>
          <p:nvPr>
            <p:ph type="pic" idx="1"/>
          </p:nvPr>
        </p:nvSpPr>
        <p:spPr/>
      </p:sp>
      <p:sp>
        <p:nvSpPr>
          <p:cNvPr id="5" name="Subtitle 4"/>
          <p:cNvSpPr>
            <a:spLocks noGrp="1"/>
          </p:cNvSpPr>
          <p:nvPr>
            <p:ph type="body" sz="half" idx="2"/>
          </p:nvPr>
        </p:nvSpPr>
        <p:spPr>
          <a:xfrm>
            <a:off x="507492" y="6581701"/>
            <a:ext cx="6922008" cy="276298"/>
          </a:xfrm>
        </p:spPr>
        <p:txBody>
          <a:bodyPr>
            <a:normAutofit fontScale="40000" lnSpcReduction="20000"/>
          </a:bodyPr>
          <a:lstStyle/>
          <a:p>
            <a:r>
              <a:rPr lang="en-US" sz="4000" dirty="0"/>
              <a:t>  </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421855"/>
            <a:ext cx="9143999" cy="685799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johnj\AppData\Local\Microsoft\Windows\Temporary Internet Files\Content.Outlook\9N7AETT7\circles-int-stars-DO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54922" y="2392326"/>
            <a:ext cx="2803008" cy="28030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tjohnj\AppData\Local\Microsoft\Windows\Temporary Internet Files\Content.Outlook\9N7AETT7\circles-services-colors.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20655" y="2392326"/>
            <a:ext cx="2803008" cy="28030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tjohnj\AppData\Local\Microsoft\Windows\Temporary Internet Files\Content.Outlook\9N7AETT7\circles-normal-colors.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0849" y="2416914"/>
            <a:ext cx="2778420" cy="27784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0849" y="180556"/>
            <a:ext cx="8891551" cy="1658198"/>
          </a:xfrm>
        </p:spPr>
        <p:txBody>
          <a:bodyPr/>
          <a:lstStyle/>
          <a:p>
            <a:pPr algn="ctr"/>
            <a:r>
              <a:rPr lang="en-US" dirty="0"/>
              <a:t>Integrating Services and Supports </a:t>
            </a:r>
          </a:p>
        </p:txBody>
      </p:sp>
      <p:sp>
        <p:nvSpPr>
          <p:cNvPr id="5" name="Content Placeholder 4"/>
          <p:cNvSpPr>
            <a:spLocks noGrp="1"/>
          </p:cNvSpPr>
          <p:nvPr>
            <p:ph idx="1"/>
          </p:nvPr>
        </p:nvSpPr>
        <p:spPr/>
        <p:txBody>
          <a:bodyPr/>
          <a:lstStyle/>
          <a:p>
            <a:r>
              <a:rPr lang="en-US" dirty="0"/>
              <a:t>  </a:t>
            </a:r>
          </a:p>
        </p:txBody>
      </p:sp>
      <p:sp>
        <p:nvSpPr>
          <p:cNvPr id="2" name="TextBox 1"/>
          <p:cNvSpPr txBox="1"/>
          <p:nvPr/>
        </p:nvSpPr>
        <p:spPr>
          <a:xfrm>
            <a:off x="432493" y="5380672"/>
            <a:ext cx="2215131" cy="1200329"/>
          </a:xfrm>
          <a:prstGeom prst="rect">
            <a:avLst/>
          </a:prstGeom>
          <a:noFill/>
        </p:spPr>
        <p:txBody>
          <a:bodyPr wrap="square" rtlCol="0">
            <a:spAutoFit/>
          </a:bodyPr>
          <a:lstStyle/>
          <a:p>
            <a:pPr algn="ctr"/>
            <a:r>
              <a:rPr lang="en-US" b="1" dirty="0"/>
              <a:t>75%</a:t>
            </a:r>
          </a:p>
          <a:p>
            <a:pPr algn="ctr"/>
            <a:r>
              <a:rPr lang="en-US" dirty="0"/>
              <a:t>People with I/DD not receiving formal     DD services</a:t>
            </a:r>
          </a:p>
        </p:txBody>
      </p:sp>
      <p:sp>
        <p:nvSpPr>
          <p:cNvPr id="6" name="Rectangle 5"/>
          <p:cNvSpPr/>
          <p:nvPr/>
        </p:nvSpPr>
        <p:spPr>
          <a:xfrm>
            <a:off x="3384239" y="5364935"/>
            <a:ext cx="2275840" cy="1200329"/>
          </a:xfrm>
          <a:prstGeom prst="rect">
            <a:avLst/>
          </a:prstGeom>
        </p:spPr>
        <p:txBody>
          <a:bodyPr wrap="square">
            <a:spAutoFit/>
          </a:bodyPr>
          <a:lstStyle/>
          <a:p>
            <a:pPr algn="ctr"/>
            <a:r>
              <a:rPr lang="en-US" b="1" dirty="0"/>
              <a:t>25%</a:t>
            </a:r>
          </a:p>
          <a:p>
            <a:pPr algn="ctr"/>
            <a:r>
              <a:rPr lang="en-US" dirty="0"/>
              <a:t>People with I/DD receiving formal      DD services</a:t>
            </a:r>
          </a:p>
        </p:txBody>
      </p:sp>
      <p:sp>
        <p:nvSpPr>
          <p:cNvPr id="7" name="TextBox 6"/>
          <p:cNvSpPr txBox="1"/>
          <p:nvPr/>
        </p:nvSpPr>
        <p:spPr>
          <a:xfrm>
            <a:off x="6418506" y="5364935"/>
            <a:ext cx="2275840" cy="1478777"/>
          </a:xfrm>
          <a:prstGeom prst="rect">
            <a:avLst/>
          </a:prstGeom>
          <a:noFill/>
        </p:spPr>
        <p:txBody>
          <a:bodyPr wrap="square" rtlCol="0">
            <a:spAutoFit/>
          </a:bodyPr>
          <a:lstStyle/>
          <a:p>
            <a:pPr algn="ctr"/>
            <a:r>
              <a:rPr lang="en-US" b="1" dirty="0"/>
              <a:t>100%</a:t>
            </a:r>
          </a:p>
          <a:p>
            <a:pPr algn="ctr"/>
            <a:r>
              <a:rPr lang="en-US" dirty="0"/>
              <a:t>People with I/DD receiving integrated services and supports</a:t>
            </a:r>
          </a:p>
          <a:p>
            <a:endParaRPr lang="en-US" dirty="0"/>
          </a:p>
        </p:txBody>
      </p:sp>
    </p:spTree>
    <p:extLst>
      <p:ext uri="{BB962C8B-B14F-4D97-AF65-F5344CB8AC3E}">
        <p14:creationId xmlns:p14="http://schemas.microsoft.com/office/powerpoint/2010/main" val="662053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385337" y="1858698"/>
            <a:ext cx="4485555" cy="44297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533594" y="3017657"/>
            <a:ext cx="1720582" cy="1384995"/>
          </a:xfrm>
          <a:prstGeom prst="rect">
            <a:avLst/>
          </a:prstGeom>
          <a:noFill/>
        </p:spPr>
        <p:txBody>
          <a:bodyPr wrap="square" rtlCol="0">
            <a:spAutoFit/>
          </a:bodyPr>
          <a:lstStyle/>
          <a:p>
            <a:r>
              <a:rPr lang="en-US" sz="1400" dirty="0" err="1"/>
              <a:t>i</a:t>
            </a:r>
            <a:r>
              <a:rPr lang="en-US" sz="1400" dirty="0"/>
              <a:t>-pad/smart phone apps, remote monitoring, cognitive accessibility, </a:t>
            </a:r>
          </a:p>
          <a:p>
            <a:r>
              <a:rPr lang="en-US" sz="1400" dirty="0">
                <a:solidFill>
                  <a:srgbClr val="000000"/>
                </a:solidFill>
              </a:rPr>
              <a:t>Adaptive</a:t>
            </a:r>
          </a:p>
          <a:p>
            <a:r>
              <a:rPr lang="en-US" sz="1400" dirty="0">
                <a:solidFill>
                  <a:srgbClr val="000000"/>
                </a:solidFill>
              </a:rPr>
              <a:t>equipment</a:t>
            </a:r>
          </a:p>
        </p:txBody>
      </p:sp>
      <p:sp>
        <p:nvSpPr>
          <p:cNvPr id="4" name="TextBox 3"/>
          <p:cNvSpPr txBox="1"/>
          <p:nvPr/>
        </p:nvSpPr>
        <p:spPr>
          <a:xfrm>
            <a:off x="7191277" y="3007451"/>
            <a:ext cx="1556716" cy="1661993"/>
          </a:xfrm>
          <a:prstGeom prst="rect">
            <a:avLst/>
          </a:prstGeom>
          <a:noFill/>
        </p:spPr>
        <p:txBody>
          <a:bodyPr wrap="square" rtlCol="0">
            <a:spAutoFit/>
          </a:bodyPr>
          <a:lstStyle/>
          <a:p>
            <a:pPr algn="r"/>
            <a:r>
              <a:rPr lang="en-US" sz="1400" dirty="0">
                <a:solidFill>
                  <a:srgbClr val="000000"/>
                </a:solidFill>
              </a:rPr>
              <a:t>family, friends, neighbors, co-workers, church members, community   members</a:t>
            </a:r>
          </a:p>
          <a:p>
            <a:pPr algn="r"/>
            <a:endParaRPr lang="en-US" dirty="0"/>
          </a:p>
        </p:txBody>
      </p:sp>
      <p:sp>
        <p:nvSpPr>
          <p:cNvPr id="5" name="TextBox 4"/>
          <p:cNvSpPr txBox="1"/>
          <p:nvPr/>
        </p:nvSpPr>
        <p:spPr>
          <a:xfrm>
            <a:off x="4506283" y="5407204"/>
            <a:ext cx="2253141" cy="1015663"/>
          </a:xfrm>
          <a:prstGeom prst="rect">
            <a:avLst/>
          </a:prstGeom>
          <a:noFill/>
        </p:spPr>
        <p:txBody>
          <a:bodyPr wrap="square" rtlCol="0">
            <a:spAutoFit/>
          </a:bodyPr>
          <a:lstStyle/>
          <a:p>
            <a:r>
              <a:rPr lang="en-US" sz="1400" dirty="0">
                <a:solidFill>
                  <a:srgbClr val="000000"/>
                </a:solidFill>
              </a:rPr>
              <a:t>school, businesses, church faith based, parks &amp; </a:t>
            </a:r>
            <a:r>
              <a:rPr lang="en-US" sz="1400" dirty="0" err="1">
                <a:solidFill>
                  <a:srgbClr val="000000"/>
                </a:solidFill>
              </a:rPr>
              <a:t>rec</a:t>
            </a:r>
            <a:r>
              <a:rPr lang="en-US" sz="1400" dirty="0">
                <a:solidFill>
                  <a:srgbClr val="000000"/>
                </a:solidFill>
              </a:rPr>
              <a:t>, public transportation</a:t>
            </a:r>
          </a:p>
          <a:p>
            <a:endParaRPr lang="en-US" dirty="0"/>
          </a:p>
        </p:txBody>
      </p:sp>
      <p:sp>
        <p:nvSpPr>
          <p:cNvPr id="7" name="Rectangle 6"/>
          <p:cNvSpPr/>
          <p:nvPr/>
        </p:nvSpPr>
        <p:spPr>
          <a:xfrm>
            <a:off x="6745769" y="5434512"/>
            <a:ext cx="2075622" cy="984885"/>
          </a:xfrm>
          <a:prstGeom prst="rect">
            <a:avLst/>
          </a:prstGeom>
        </p:spPr>
        <p:txBody>
          <a:bodyPr wrap="square">
            <a:spAutoFit/>
          </a:bodyPr>
          <a:lstStyle/>
          <a:p>
            <a:pPr algn="r"/>
            <a:r>
              <a:rPr lang="en-US" sz="1400" dirty="0">
                <a:solidFill>
                  <a:srgbClr val="000000"/>
                </a:solidFill>
              </a:rPr>
              <a:t>SHS services, Special Ed, Medicaid, Voc Rehab, Food Stamps, Section 8</a:t>
            </a:r>
          </a:p>
          <a:p>
            <a:pPr algn="r"/>
            <a:r>
              <a:rPr lang="en-US" sz="1600" dirty="0">
                <a:solidFill>
                  <a:prstClr val="white"/>
                </a:solidFill>
              </a:rPr>
              <a:t>R</a:t>
            </a:r>
            <a:endParaRPr lang="en-US" sz="1600" dirty="0"/>
          </a:p>
        </p:txBody>
      </p:sp>
      <p:sp>
        <p:nvSpPr>
          <p:cNvPr id="8" name="TextBox 7"/>
          <p:cNvSpPr txBox="1"/>
          <p:nvPr/>
        </p:nvSpPr>
        <p:spPr>
          <a:xfrm>
            <a:off x="5653338" y="2648984"/>
            <a:ext cx="1966378" cy="1015663"/>
          </a:xfrm>
          <a:prstGeom prst="rect">
            <a:avLst/>
          </a:prstGeom>
          <a:noFill/>
        </p:spPr>
        <p:txBody>
          <a:bodyPr wrap="square" rtlCol="0">
            <a:spAutoFit/>
          </a:bodyPr>
          <a:lstStyle/>
          <a:p>
            <a:pPr algn="ctr"/>
            <a:r>
              <a:rPr lang="en-US" sz="1400" dirty="0">
                <a:solidFill>
                  <a:srgbClr val="000000"/>
                </a:solidFill>
              </a:rPr>
              <a:t>resources, skills, abilities characteristics</a:t>
            </a:r>
          </a:p>
          <a:p>
            <a:pPr algn="ctr"/>
            <a:endParaRPr lang="en-US" sz="1400" dirty="0">
              <a:solidFill>
                <a:srgbClr val="000000"/>
              </a:solidFill>
            </a:endParaRPr>
          </a:p>
          <a:p>
            <a:endParaRPr lang="en-US" dirty="0"/>
          </a:p>
        </p:txBody>
      </p:sp>
      <p:pic>
        <p:nvPicPr>
          <p:cNvPr id="9" name="Picture 2" descr="C:\Users\stjohnj\AppData\Local\Microsoft\Windows\Temporary Internet Files\Content.Outlook\9N7AETT7\circles-int-stars-DOS.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3392" y="2337707"/>
            <a:ext cx="3356242" cy="335624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450166" y="289350"/>
            <a:ext cx="8295919" cy="1446751"/>
          </a:xfrm>
        </p:spPr>
        <p:txBody>
          <a:bodyPr>
            <a:normAutofit/>
          </a:bodyPr>
          <a:lstStyle/>
          <a:p>
            <a:pPr algn="ctr"/>
            <a:r>
              <a:rPr lang="en-US" sz="4400" dirty="0" err="1"/>
              <a:t>LifeCourse</a:t>
            </a:r>
            <a:r>
              <a:rPr lang="en-US" sz="4400" dirty="0"/>
              <a:t> Integrated          Supports STAR</a:t>
            </a:r>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82052" y="3451131"/>
            <a:ext cx="1308949" cy="124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08023" y="5768758"/>
            <a:ext cx="2877979" cy="523220"/>
          </a:xfrm>
          <a:prstGeom prst="rect">
            <a:avLst/>
          </a:prstGeom>
          <a:noFill/>
        </p:spPr>
        <p:txBody>
          <a:bodyPr wrap="square" rtlCol="0">
            <a:spAutoFit/>
          </a:bodyPr>
          <a:lstStyle/>
          <a:p>
            <a:pPr algn="ctr"/>
            <a:r>
              <a:rPr lang="en-US" sz="2800" b="1" dirty="0"/>
              <a:t>100%</a:t>
            </a:r>
          </a:p>
        </p:txBody>
      </p:sp>
    </p:spTree>
    <p:extLst>
      <p:ext uri="{BB962C8B-B14F-4D97-AF65-F5344CB8AC3E}">
        <p14:creationId xmlns:p14="http://schemas.microsoft.com/office/powerpoint/2010/main" val="369767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Down Arrow 16"/>
          <p:cNvSpPr>
            <a:spLocks noChangeArrowheads="1"/>
          </p:cNvSpPr>
          <p:nvPr/>
        </p:nvSpPr>
        <p:spPr bwMode="auto">
          <a:xfrm rot="14047431">
            <a:off x="841053" y="4623832"/>
            <a:ext cx="1828800" cy="2176496"/>
          </a:xfrm>
          <a:prstGeom prst="downArrow">
            <a:avLst>
              <a:gd name="adj1" fmla="val 50000"/>
              <a:gd name="adj2" fmla="val 63000"/>
            </a:avLst>
          </a:prstGeom>
          <a:solidFill>
            <a:schemeClr val="accent1">
              <a:lumMod val="40000"/>
              <a:lumOff val="60000"/>
            </a:schemeClr>
          </a:solidFill>
          <a:ln w="9525">
            <a:solidFill>
              <a:schemeClr val="tx1"/>
            </a:solidFill>
            <a:round/>
            <a:headEnd/>
            <a:tailEnd/>
          </a:ln>
        </p:spPr>
        <p:txBody>
          <a:bodyPr/>
          <a:lstStyle/>
          <a:p>
            <a:pPr eaLnBrk="0" hangingPunct="0"/>
            <a:endParaRPr lang="en-US"/>
          </a:p>
        </p:txBody>
      </p:sp>
      <p:sp>
        <p:nvSpPr>
          <p:cNvPr id="31745" name="Title 1"/>
          <p:cNvSpPr>
            <a:spLocks noGrp="1"/>
          </p:cNvSpPr>
          <p:nvPr>
            <p:ph type="title"/>
          </p:nvPr>
        </p:nvSpPr>
        <p:spPr>
          <a:xfrm>
            <a:off x="228600" y="228600"/>
            <a:ext cx="8839200" cy="1139825"/>
          </a:xfrm>
        </p:spPr>
        <p:txBody>
          <a:bodyPr/>
          <a:lstStyle/>
          <a:p>
            <a:pPr algn="ctr"/>
            <a:r>
              <a:rPr lang="en-US" sz="4200" b="1" dirty="0">
                <a:latin typeface="Garamond" charset="0"/>
                <a:cs typeface="MoolBoran" charset="0"/>
              </a:rPr>
              <a:t>Current Reality of Service and Supports</a:t>
            </a:r>
          </a:p>
        </p:txBody>
      </p:sp>
      <p:sp>
        <p:nvSpPr>
          <p:cNvPr id="31746" name="Slide Number Placeholder 7"/>
          <p:cNvSpPr>
            <a:spLocks noGrp="1"/>
          </p:cNvSpPr>
          <p:nvPr>
            <p:ph type="sldNum" sz="quarter" idx="12"/>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08505776-1A4B-0E4F-9A07-572DF06F9AA2}" type="slidenum">
              <a:rPr lang="en-US" sz="1000">
                <a:cs typeface="Arial" charset="0"/>
              </a:rPr>
              <a:pPr eaLnBrk="1" hangingPunct="1"/>
              <a:t>4</a:t>
            </a:fld>
            <a:endParaRPr lang="en-US" sz="1000">
              <a:cs typeface="Arial" charset="0"/>
            </a:endParaRPr>
          </a:p>
        </p:txBody>
      </p:sp>
      <p:sp>
        <p:nvSpPr>
          <p:cNvPr id="31748" name="Down Arrow 2"/>
          <p:cNvSpPr>
            <a:spLocks noChangeArrowheads="1"/>
          </p:cNvSpPr>
          <p:nvPr/>
        </p:nvSpPr>
        <p:spPr bwMode="auto">
          <a:xfrm rot="-5400000">
            <a:off x="161925" y="2505075"/>
            <a:ext cx="2514600" cy="2076450"/>
          </a:xfrm>
          <a:prstGeom prst="downArrow">
            <a:avLst>
              <a:gd name="adj1" fmla="val 50000"/>
              <a:gd name="adj2" fmla="val 50014"/>
            </a:avLst>
          </a:prstGeom>
          <a:solidFill>
            <a:srgbClr val="C7A2E3"/>
          </a:solidFill>
          <a:ln w="9525">
            <a:solidFill>
              <a:schemeClr val="tx1"/>
            </a:solidFill>
            <a:round/>
            <a:headEnd/>
            <a:tailEnd/>
          </a:ln>
        </p:spPr>
        <p:txBody>
          <a:bodyPr/>
          <a:lstStyle/>
          <a:p>
            <a:pPr eaLnBrk="0" hangingPunct="0"/>
            <a:endParaRPr lang="en-US"/>
          </a:p>
        </p:txBody>
      </p:sp>
      <p:sp>
        <p:nvSpPr>
          <p:cNvPr id="31749" name="Down Arrow 16"/>
          <p:cNvSpPr>
            <a:spLocks noChangeArrowheads="1"/>
          </p:cNvSpPr>
          <p:nvPr/>
        </p:nvSpPr>
        <p:spPr bwMode="auto">
          <a:xfrm rot="5400000">
            <a:off x="6954838" y="969962"/>
            <a:ext cx="1219200" cy="2632075"/>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p>
        </p:txBody>
      </p:sp>
      <p:sp>
        <p:nvSpPr>
          <p:cNvPr id="31750" name="Down Arrow 17"/>
          <p:cNvSpPr>
            <a:spLocks noChangeArrowheads="1"/>
          </p:cNvSpPr>
          <p:nvPr/>
        </p:nvSpPr>
        <p:spPr bwMode="auto">
          <a:xfrm rot="5400000">
            <a:off x="6878638" y="3713162"/>
            <a:ext cx="1219200" cy="2632075"/>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solidFill>
                <a:schemeClr val="accent1">
                  <a:lumMod val="20000"/>
                  <a:lumOff val="80000"/>
                </a:schemeClr>
              </a:solidFill>
            </a:endParaRPr>
          </a:p>
        </p:txBody>
      </p:sp>
      <p:sp>
        <p:nvSpPr>
          <p:cNvPr id="31751" name="Down Arrow 19"/>
          <p:cNvSpPr>
            <a:spLocks noChangeArrowheads="1"/>
          </p:cNvSpPr>
          <p:nvPr/>
        </p:nvSpPr>
        <p:spPr bwMode="auto">
          <a:xfrm rot="5400000">
            <a:off x="6896100" y="2324100"/>
            <a:ext cx="1219200" cy="2666999"/>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p>
        </p:txBody>
      </p:sp>
      <p:sp>
        <p:nvSpPr>
          <p:cNvPr id="31752" name="TextBox 1"/>
          <p:cNvSpPr txBox="1">
            <a:spLocks noChangeArrowheads="1"/>
          </p:cNvSpPr>
          <p:nvPr/>
        </p:nvSpPr>
        <p:spPr bwMode="auto">
          <a:xfrm>
            <a:off x="381000" y="3124200"/>
            <a:ext cx="175260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dirty="0"/>
              <a:t>Expectations, Values, Culture </a:t>
            </a:r>
          </a:p>
        </p:txBody>
      </p:sp>
      <p:sp>
        <p:nvSpPr>
          <p:cNvPr id="31753" name="TextBox 16"/>
          <p:cNvSpPr txBox="1">
            <a:spLocks noChangeArrowheads="1"/>
          </p:cNvSpPr>
          <p:nvPr/>
        </p:nvSpPr>
        <p:spPr bwMode="auto">
          <a:xfrm>
            <a:off x="6781800" y="4419600"/>
            <a:ext cx="213360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endParaRPr lang="en-US" sz="1800" dirty="0"/>
          </a:p>
          <a:p>
            <a:pPr eaLnBrk="1" hangingPunct="1"/>
            <a:r>
              <a:rPr lang="en-US" sz="1800" dirty="0"/>
              <a:t>Capacity of </a:t>
            </a:r>
          </a:p>
          <a:p>
            <a:pPr eaLnBrk="1" hangingPunct="1"/>
            <a:r>
              <a:rPr lang="en-US" sz="1800" dirty="0"/>
              <a:t>Work Force</a:t>
            </a:r>
          </a:p>
        </p:txBody>
      </p:sp>
      <p:sp>
        <p:nvSpPr>
          <p:cNvPr id="31754" name="TextBox 17"/>
          <p:cNvSpPr txBox="1">
            <a:spLocks noChangeArrowheads="1"/>
          </p:cNvSpPr>
          <p:nvPr/>
        </p:nvSpPr>
        <p:spPr bwMode="auto">
          <a:xfrm>
            <a:off x="6781800" y="3429000"/>
            <a:ext cx="2133600"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dirty="0"/>
              <a:t>Federal Budget</a:t>
            </a:r>
          </a:p>
          <a:p>
            <a:pPr eaLnBrk="1" hangingPunct="1"/>
            <a:endParaRPr lang="en-US" sz="1800" dirty="0"/>
          </a:p>
        </p:txBody>
      </p:sp>
      <p:sp>
        <p:nvSpPr>
          <p:cNvPr id="31755" name="TextBox 18"/>
          <p:cNvSpPr txBox="1">
            <a:spLocks noChangeArrowheads="1"/>
          </p:cNvSpPr>
          <p:nvPr/>
        </p:nvSpPr>
        <p:spPr bwMode="auto">
          <a:xfrm>
            <a:off x="6873875" y="1676400"/>
            <a:ext cx="228600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dirty="0"/>
              <a:t> </a:t>
            </a:r>
          </a:p>
          <a:p>
            <a:pPr eaLnBrk="1" hangingPunct="1"/>
            <a:r>
              <a:rPr lang="en-US" sz="1800" dirty="0"/>
              <a:t>Demand for Services</a:t>
            </a:r>
          </a:p>
        </p:txBody>
      </p:sp>
      <p:sp>
        <p:nvSpPr>
          <p:cNvPr id="31758" name="TextBox 2"/>
          <p:cNvSpPr txBox="1">
            <a:spLocks noChangeArrowheads="1"/>
          </p:cNvSpPr>
          <p:nvPr/>
        </p:nvSpPr>
        <p:spPr bwMode="auto">
          <a:xfrm rot="3037468">
            <a:off x="1257537" y="5277239"/>
            <a:ext cx="12192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800" dirty="0"/>
              <a:t>Federal Policy</a:t>
            </a:r>
          </a:p>
        </p:txBody>
      </p:sp>
      <p:pic>
        <p:nvPicPr>
          <p:cNvPr id="22" name="Picture 3" descr="C:\Users\stjohnj\AppData\Local\Microsoft\Windows\Temporary Internet Files\Content.Outlook\9N7AETT7\circles-services-color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91559" y="2114137"/>
            <a:ext cx="3769747" cy="3769747"/>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p14="http://schemas.microsoft.com/office/powerpoint/2010/main" val="274259068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386080" y="3102063"/>
            <a:ext cx="5064371" cy="2738123"/>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Cloud 19"/>
          <p:cNvSpPr/>
          <p:nvPr/>
        </p:nvSpPr>
        <p:spPr>
          <a:xfrm>
            <a:off x="5421195" y="1734128"/>
            <a:ext cx="3174165" cy="2602375"/>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000" i="1" dirty="0"/>
          </a:p>
          <a:p>
            <a:pPr algn="ctr"/>
            <a:r>
              <a:rPr lang="en-US" sz="2000" i="1" dirty="0"/>
              <a:t>Friends, family, enough money, </a:t>
            </a:r>
          </a:p>
          <a:p>
            <a:pPr algn="ctr"/>
            <a:r>
              <a:rPr lang="en-US" sz="2000" i="1" dirty="0"/>
              <a:t>job I like, home, faith, vacations, health, choice, freedom</a:t>
            </a:r>
            <a:endParaRPr lang="en-US" sz="2000" dirty="0"/>
          </a:p>
          <a:p>
            <a:pPr algn="ctr"/>
            <a:endParaRPr lang="en-US" sz="2200" b="1" i="1" dirty="0"/>
          </a:p>
        </p:txBody>
      </p:sp>
      <p:sp>
        <p:nvSpPr>
          <p:cNvPr id="14" name="Cloud 13"/>
          <p:cNvSpPr/>
          <p:nvPr/>
        </p:nvSpPr>
        <p:spPr>
          <a:xfrm>
            <a:off x="5462163" y="4656204"/>
            <a:ext cx="3331918" cy="1951204"/>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Poverty, loneliness, segregation, restrictions, lack of choice, boredom, institutions</a:t>
            </a:r>
          </a:p>
        </p:txBody>
      </p:sp>
      <p:cxnSp>
        <p:nvCxnSpPr>
          <p:cNvPr id="13" name="Straight Connector 12"/>
          <p:cNvCxnSpPr/>
          <p:nvPr/>
        </p:nvCxnSpPr>
        <p:spPr>
          <a:xfrm>
            <a:off x="2507521" y="4620766"/>
            <a:ext cx="2942929" cy="726542"/>
          </a:xfrm>
          <a:prstGeom prst="line">
            <a:avLst/>
          </a:prstGeom>
          <a:ln>
            <a:solidFill>
              <a:srgbClr val="8F0000"/>
            </a:solidFill>
            <a:tailEnd type="triangle" w="lg"/>
          </a:ln>
        </p:spPr>
        <p:style>
          <a:lnRef idx="2">
            <a:schemeClr val="accent1"/>
          </a:lnRef>
          <a:fillRef idx="0">
            <a:schemeClr val="accent1"/>
          </a:fillRef>
          <a:effectRef idx="1">
            <a:schemeClr val="accent1"/>
          </a:effectRef>
          <a:fontRef idx="minor">
            <a:schemeClr val="tx1"/>
          </a:fontRef>
        </p:style>
      </p:cxnSp>
      <p:pic>
        <p:nvPicPr>
          <p:cNvPr id="19" name="Picture 18" descr="star-puk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81462" y="3961281"/>
            <a:ext cx="1340858" cy="1275242"/>
          </a:xfrm>
          <a:prstGeom prst="rect">
            <a:avLst/>
          </a:prstGeom>
        </p:spPr>
      </p:pic>
      <p:pic>
        <p:nvPicPr>
          <p:cNvPr id="12" name="Picture 3" descr="C:\Users\stjohnj\AppData\Local\Microsoft\Windows\Temporary Internet Files\Content.Outlook\9N7AETT7\circles-services-colors.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0240" y="1191905"/>
            <a:ext cx="2382866" cy="23828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3840" y="179312"/>
            <a:ext cx="8676640" cy="692497"/>
          </a:xfrm>
          <a:prstGeom prst="rect">
            <a:avLst/>
          </a:prstGeom>
          <a:noFill/>
        </p:spPr>
        <p:txBody>
          <a:bodyPr wrap="square" rtlCol="0">
            <a:spAutoFit/>
          </a:bodyPr>
          <a:lstStyle/>
          <a:p>
            <a:r>
              <a:rPr lang="en-US" sz="3900" dirty="0">
                <a:solidFill>
                  <a:srgbClr val="7030A0"/>
                </a:solidFill>
                <a:latin typeface="+mj-lt"/>
              </a:rPr>
              <a:t>Focusing ONLY on Eligibility Supports</a:t>
            </a:r>
          </a:p>
        </p:txBody>
      </p:sp>
      <p:sp>
        <p:nvSpPr>
          <p:cNvPr id="10" name="TextBox 9"/>
          <p:cNvSpPr txBox="1"/>
          <p:nvPr/>
        </p:nvSpPr>
        <p:spPr>
          <a:xfrm>
            <a:off x="2232698" y="4374543"/>
            <a:ext cx="838386" cy="492443"/>
          </a:xfrm>
          <a:prstGeom prst="rect">
            <a:avLst/>
          </a:prstGeom>
          <a:noFill/>
        </p:spPr>
        <p:txBody>
          <a:bodyPr wrap="square" rtlCol="0">
            <a:spAutoFit/>
          </a:bodyPr>
          <a:lstStyle/>
          <a:p>
            <a:pPr algn="ctr"/>
            <a:r>
              <a:rPr lang="en-US" sz="1300" dirty="0"/>
              <a:t>Eligibility Supports</a:t>
            </a:r>
          </a:p>
        </p:txBody>
      </p:sp>
    </p:spTree>
    <p:extLst>
      <p:ext uri="{BB962C8B-B14F-4D97-AF65-F5344CB8AC3E}">
        <p14:creationId xmlns:p14="http://schemas.microsoft.com/office/powerpoint/2010/main" val="115737454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386080" y="3102063"/>
            <a:ext cx="5064371" cy="2738123"/>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Cloud 19"/>
          <p:cNvSpPr/>
          <p:nvPr/>
        </p:nvSpPr>
        <p:spPr>
          <a:xfrm>
            <a:off x="5450450" y="1734128"/>
            <a:ext cx="3207076" cy="2547757"/>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200" b="1" i="1" dirty="0"/>
          </a:p>
          <a:p>
            <a:pPr algn="ctr"/>
            <a:r>
              <a:rPr lang="en-US" sz="2000" i="1" dirty="0"/>
              <a:t>Friends, family, enough money, </a:t>
            </a:r>
          </a:p>
          <a:p>
            <a:pPr algn="ctr"/>
            <a:r>
              <a:rPr lang="en-US" sz="2000" i="1" dirty="0"/>
              <a:t>job I like, home, faith, vacations, health, choice, freedom</a:t>
            </a:r>
            <a:endParaRPr lang="en-US" sz="2000" dirty="0"/>
          </a:p>
          <a:p>
            <a:pPr algn="ctr"/>
            <a:endParaRPr lang="en-US" sz="2200" b="1" dirty="0"/>
          </a:p>
        </p:txBody>
      </p:sp>
      <p:sp>
        <p:nvSpPr>
          <p:cNvPr id="14" name="Cloud 13"/>
          <p:cNvSpPr/>
          <p:nvPr/>
        </p:nvSpPr>
        <p:spPr>
          <a:xfrm>
            <a:off x="5450451" y="4598902"/>
            <a:ext cx="3298650" cy="1890279"/>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dirty="0"/>
          </a:p>
        </p:txBody>
      </p:sp>
      <p:cxnSp>
        <p:nvCxnSpPr>
          <p:cNvPr id="13" name="Straight Connector 12"/>
          <p:cNvCxnSpPr/>
          <p:nvPr/>
        </p:nvCxnSpPr>
        <p:spPr>
          <a:xfrm>
            <a:off x="2731041" y="4722145"/>
            <a:ext cx="2719409" cy="632175"/>
          </a:xfrm>
          <a:prstGeom prst="line">
            <a:avLst/>
          </a:prstGeom>
          <a:ln>
            <a:solidFill>
              <a:srgbClr val="8F0000"/>
            </a:solidFill>
            <a:tailEnd type="triangle" w="lg"/>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3840" y="179312"/>
            <a:ext cx="8676640" cy="692497"/>
          </a:xfrm>
          <a:prstGeom prst="rect">
            <a:avLst/>
          </a:prstGeom>
          <a:noFill/>
        </p:spPr>
        <p:txBody>
          <a:bodyPr wrap="square" rtlCol="0">
            <a:spAutoFit/>
          </a:bodyPr>
          <a:lstStyle/>
          <a:p>
            <a:pPr algn="ctr"/>
            <a:r>
              <a:rPr lang="en-US" sz="3900" dirty="0">
                <a:solidFill>
                  <a:srgbClr val="7030A0"/>
                </a:solidFill>
                <a:latin typeface="+mj-lt"/>
              </a:rPr>
              <a:t>Relying ONLY on Family &amp; Friends</a:t>
            </a:r>
          </a:p>
        </p:txBody>
      </p:sp>
      <p:pic>
        <p:nvPicPr>
          <p:cNvPr id="17" name="Picture 4" descr="C:\Users\stjohnj\AppData\Local\Microsoft\Windows\Temporary Internet Files\Content.Outlook\9N7AETT7\circles-normal-color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4390" y="1249679"/>
            <a:ext cx="2293875" cy="229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tar-purpl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04560" y="4016802"/>
            <a:ext cx="1270081" cy="1207928"/>
          </a:xfrm>
          <a:prstGeom prst="rect">
            <a:avLst/>
          </a:prstGeom>
        </p:spPr>
      </p:pic>
      <p:sp>
        <p:nvSpPr>
          <p:cNvPr id="4" name="TextBox 3"/>
          <p:cNvSpPr txBox="1"/>
          <p:nvPr/>
        </p:nvSpPr>
        <p:spPr>
          <a:xfrm>
            <a:off x="2159212" y="4482266"/>
            <a:ext cx="1027717" cy="292388"/>
          </a:xfrm>
          <a:prstGeom prst="rect">
            <a:avLst/>
          </a:prstGeom>
          <a:noFill/>
        </p:spPr>
        <p:txBody>
          <a:bodyPr wrap="none" rtlCol="0">
            <a:spAutoFit/>
          </a:bodyPr>
          <a:lstStyle/>
          <a:p>
            <a:r>
              <a:rPr lang="en-US" sz="1300" dirty="0">
                <a:solidFill>
                  <a:schemeClr val="bg1"/>
                </a:solidFill>
              </a:rPr>
              <a:t>Relationships</a:t>
            </a:r>
          </a:p>
        </p:txBody>
      </p:sp>
      <p:sp>
        <p:nvSpPr>
          <p:cNvPr id="19" name="Rectangle 18"/>
          <p:cNvSpPr/>
          <p:nvPr/>
        </p:nvSpPr>
        <p:spPr>
          <a:xfrm>
            <a:off x="5735270" y="4990165"/>
            <a:ext cx="2567216" cy="1200329"/>
          </a:xfrm>
          <a:prstGeom prst="rect">
            <a:avLst/>
          </a:prstGeom>
        </p:spPr>
        <p:txBody>
          <a:bodyPr wrap="square">
            <a:spAutoFit/>
          </a:bodyPr>
          <a:lstStyle/>
          <a:p>
            <a:pPr algn="ctr"/>
            <a:r>
              <a:rPr lang="en-US" dirty="0"/>
              <a:t>Poverty, loneliness, segregation, restrictions, lack of choice, boredom, institutions </a:t>
            </a:r>
          </a:p>
        </p:txBody>
      </p:sp>
    </p:spTree>
    <p:extLst>
      <p:ext uri="{BB962C8B-B14F-4D97-AF65-F5344CB8AC3E}">
        <p14:creationId xmlns:p14="http://schemas.microsoft.com/office/powerpoint/2010/main" val="31846035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5980779" y="916275"/>
            <a:ext cx="2877848" cy="2861352"/>
          </a:xfrm>
        </p:spPr>
        <p:txBody>
          <a:bodyPr>
            <a:normAutofit/>
          </a:bodyPr>
          <a:lstStyle/>
          <a:p>
            <a:pPr algn="ctr">
              <a:spcAft>
                <a:spcPts val="2400"/>
              </a:spcAft>
            </a:pPr>
            <a:br>
              <a:rPr lang="en-US" sz="4000" dirty="0"/>
            </a:br>
            <a:r>
              <a:rPr lang="en-US" sz="4800" i="1" dirty="0"/>
              <a:t>Daily Routine</a:t>
            </a:r>
            <a:endParaRPr lang="en-US" sz="4800" dirty="0">
              <a:solidFill>
                <a:srgbClr val="7030A0"/>
              </a:solidFill>
              <a:latin typeface="Georgia"/>
              <a:ea typeface="+mn-ea"/>
              <a:cs typeface="Arial" charset="0"/>
            </a:endParaRPr>
          </a:p>
        </p:txBody>
      </p:sp>
      <p:sp>
        <p:nvSpPr>
          <p:cNvPr id="4" name="Content Placeholder 3"/>
          <p:cNvSpPr>
            <a:spLocks noGrp="1"/>
          </p:cNvSpPr>
          <p:nvPr>
            <p:ph idx="1"/>
          </p:nvPr>
        </p:nvSpPr>
        <p:spPr/>
        <p:txBody>
          <a:bodyPr/>
          <a:lstStyle/>
          <a:p>
            <a:r>
              <a:rPr lang="en-US" dirty="0"/>
              <a:t>    </a:t>
            </a:r>
          </a:p>
        </p:txBody>
      </p:sp>
      <p:sp>
        <p:nvSpPr>
          <p:cNvPr id="5" name="Text Placeholder 4"/>
          <p:cNvSpPr>
            <a:spLocks noGrp="1"/>
          </p:cNvSpPr>
          <p:nvPr>
            <p:ph type="body" sz="half" idx="2"/>
          </p:nvPr>
        </p:nvSpPr>
        <p:spPr>
          <a:xfrm>
            <a:off x="5675309" y="337575"/>
            <a:ext cx="3468691" cy="498325"/>
          </a:xfrm>
        </p:spPr>
        <p:txBody>
          <a:bodyPr>
            <a:normAutofit/>
          </a:bodyPr>
          <a:lstStyle/>
          <a:p>
            <a:pPr algn="ctr"/>
            <a:r>
              <a:rPr lang="en-US" dirty="0"/>
              <a:t>   </a:t>
            </a:r>
            <a:endParaRPr lang="en-US" sz="3500" dirty="0">
              <a:solidFill>
                <a:schemeClr val="bg1"/>
              </a:solidFill>
              <a:latin typeface="+mj-l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6081" y="5867528"/>
            <a:ext cx="771542" cy="771542"/>
          </a:xfrm>
          <a:prstGeom prst="rect">
            <a:avLst/>
          </a:prstGeom>
        </p:spPr>
      </p:pic>
      <p:pic>
        <p:nvPicPr>
          <p:cNvPr id="7"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51654" y="450100"/>
            <a:ext cx="5211963" cy="51471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2379449" y="2652376"/>
            <a:ext cx="1077184" cy="923330"/>
          </a:xfrm>
          <a:prstGeom prst="rect">
            <a:avLst/>
          </a:prstGeom>
          <a:noFill/>
        </p:spPr>
        <p:txBody>
          <a:bodyPr wrap="square" rtlCol="0">
            <a:spAutoFit/>
          </a:bodyPr>
          <a:lstStyle/>
          <a:p>
            <a:pPr algn="ctr"/>
            <a:r>
              <a:rPr lang="en-US" b="1" dirty="0"/>
              <a:t>Morning or Evening</a:t>
            </a:r>
          </a:p>
        </p:txBody>
      </p:sp>
      <p:pic>
        <p:nvPicPr>
          <p:cNvPr id="9" name="Picture 8" descr="Integrated Support Options revised to add 5th category Feb 2015.pd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10624" y="4848581"/>
            <a:ext cx="2160519" cy="1397983"/>
          </a:xfrm>
          <a:prstGeom prst="rect">
            <a:avLst/>
          </a:prstGeom>
          <a:solidFill>
            <a:schemeClr val="bg1"/>
          </a:solidFill>
          <a:ln>
            <a:solidFill>
              <a:schemeClr val="tx1"/>
            </a:solidFill>
          </a:ln>
        </p:spPr>
      </p:pic>
    </p:spTree>
    <p:extLst>
      <p:ext uri="{BB962C8B-B14F-4D97-AF65-F5344CB8AC3E}">
        <p14:creationId xmlns:p14="http://schemas.microsoft.com/office/powerpoint/2010/main" val="134423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5755697" y="-426830"/>
            <a:ext cx="3388303" cy="4590257"/>
          </a:xfrm>
        </p:spPr>
        <p:txBody>
          <a:bodyPr>
            <a:normAutofit/>
          </a:bodyPr>
          <a:lstStyle/>
          <a:p>
            <a:pPr algn="ctr">
              <a:lnSpc>
                <a:spcPct val="100000"/>
              </a:lnSpc>
            </a:pPr>
            <a:br>
              <a:rPr lang="en-US" dirty="0">
                <a:solidFill>
                  <a:schemeClr val="bg1"/>
                </a:solidFill>
              </a:rPr>
            </a:br>
            <a:br>
              <a:rPr lang="en-US" dirty="0">
                <a:solidFill>
                  <a:schemeClr val="bg1"/>
                </a:solidFill>
              </a:rPr>
            </a:br>
            <a:r>
              <a:rPr lang="en-US" sz="4800" dirty="0">
                <a:solidFill>
                  <a:schemeClr val="bg1"/>
                </a:solidFill>
              </a:rPr>
              <a:t>Problem Solving:</a:t>
            </a:r>
            <a:br>
              <a:rPr lang="en-US" sz="4800" dirty="0">
                <a:solidFill>
                  <a:schemeClr val="bg1"/>
                </a:solidFill>
              </a:rPr>
            </a:br>
            <a:r>
              <a:rPr lang="en-US" sz="4400" i="1" dirty="0">
                <a:solidFill>
                  <a:schemeClr val="bg1"/>
                </a:solidFill>
              </a:rPr>
              <a:t>Life Domain</a:t>
            </a:r>
            <a:endParaRPr lang="en-US" sz="4400" i="1" dirty="0">
              <a:solidFill>
                <a:schemeClr val="bg1"/>
              </a:solidFill>
              <a:latin typeface="Georgia"/>
              <a:ea typeface="+mn-ea"/>
              <a:cs typeface="Arial" charset="0"/>
            </a:endParaRPr>
          </a:p>
        </p:txBody>
      </p:sp>
      <p:sp>
        <p:nvSpPr>
          <p:cNvPr id="4" name="Content Placeholder 3"/>
          <p:cNvSpPr>
            <a:spLocks noGrp="1"/>
          </p:cNvSpPr>
          <p:nvPr>
            <p:ph idx="1"/>
          </p:nvPr>
        </p:nvSpPr>
        <p:spPr/>
        <p:txBody>
          <a:bodyPr/>
          <a:lstStyle/>
          <a:p>
            <a:r>
              <a:rPr lang="en-US" dirty="0"/>
              <a:t>   </a:t>
            </a:r>
          </a:p>
        </p:txBody>
      </p:sp>
      <p:sp>
        <p:nvSpPr>
          <p:cNvPr id="5" name="Text Placeholder 4"/>
          <p:cNvSpPr>
            <a:spLocks noGrp="1"/>
          </p:cNvSpPr>
          <p:nvPr>
            <p:ph type="body" sz="half" idx="2"/>
          </p:nvPr>
        </p:nvSpPr>
        <p:spPr>
          <a:xfrm>
            <a:off x="5996856" y="6048968"/>
            <a:ext cx="2813539" cy="316734"/>
          </a:xfrm>
        </p:spPr>
        <p:txBody>
          <a:bodyPr anchor="t">
            <a:normAutofit fontScale="40000" lnSpcReduction="20000"/>
          </a:bodyPr>
          <a:lstStyle/>
          <a:p>
            <a:pPr algn="ctr">
              <a:spcAft>
                <a:spcPts val="1200"/>
              </a:spcAft>
            </a:pPr>
            <a:r>
              <a:rPr lang="en-US" sz="4000" i="1" dirty="0">
                <a:latin typeface="+mj-lt"/>
              </a:rPr>
              <a:t>  </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6081" y="5867528"/>
            <a:ext cx="771542" cy="771542"/>
          </a:xfrm>
          <a:prstGeom prst="rect">
            <a:avLst/>
          </a:prstGeom>
        </p:spPr>
      </p:pic>
      <p:pic>
        <p:nvPicPr>
          <p:cNvPr id="7"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51654" y="450100"/>
            <a:ext cx="5211963" cy="51471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descr="Integrated Support Options revised to add 5th category Feb 2015.pd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90061" y="4863012"/>
            <a:ext cx="2185594" cy="1414208"/>
          </a:xfrm>
          <a:prstGeom prst="rect">
            <a:avLst/>
          </a:prstGeom>
          <a:solidFill>
            <a:schemeClr val="bg1"/>
          </a:solidFill>
          <a:ln>
            <a:solidFill>
              <a:schemeClr val="tx1"/>
            </a:solidFill>
          </a:ln>
        </p:spPr>
      </p:pic>
      <p:sp>
        <p:nvSpPr>
          <p:cNvPr id="9" name="TextBox 8"/>
          <p:cNvSpPr txBox="1"/>
          <p:nvPr/>
        </p:nvSpPr>
        <p:spPr>
          <a:xfrm>
            <a:off x="2337862" y="2669606"/>
            <a:ext cx="1053481" cy="707886"/>
          </a:xfrm>
          <a:prstGeom prst="rect">
            <a:avLst/>
          </a:prstGeom>
          <a:noFill/>
        </p:spPr>
        <p:txBody>
          <a:bodyPr wrap="square" rtlCol="0">
            <a:spAutoFit/>
          </a:bodyPr>
          <a:lstStyle/>
          <a:p>
            <a:pPr algn="ctr"/>
            <a:r>
              <a:rPr lang="en-US" sz="2000" b="1" dirty="0"/>
              <a:t>Life Domain</a:t>
            </a:r>
          </a:p>
        </p:txBody>
      </p:sp>
    </p:spTree>
    <p:extLst>
      <p:ext uri="{BB962C8B-B14F-4D97-AF65-F5344CB8AC3E}">
        <p14:creationId xmlns:p14="http://schemas.microsoft.com/office/powerpoint/2010/main" val="2504957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056190" y="1717524"/>
            <a:ext cx="4813905" cy="4851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254000" y="164253"/>
            <a:ext cx="8623905" cy="1553271"/>
          </a:xfrm>
        </p:spPr>
        <p:txBody>
          <a:bodyPr>
            <a:normAutofit fontScale="90000"/>
          </a:bodyPr>
          <a:lstStyle/>
          <a:p>
            <a:pPr algn="ctr"/>
            <a:r>
              <a:rPr lang="en-US" dirty="0" err="1"/>
              <a:t>LifeCourse</a:t>
            </a:r>
            <a:r>
              <a:rPr lang="en-US" dirty="0"/>
              <a:t> Integrated STAR:  Exploration &amp; Discovery (Mapping)</a:t>
            </a:r>
          </a:p>
        </p:txBody>
      </p:sp>
      <p:sp>
        <p:nvSpPr>
          <p:cNvPr id="4" name="Content Placeholder 3"/>
          <p:cNvSpPr>
            <a:spLocks noGrp="1"/>
          </p:cNvSpPr>
          <p:nvPr>
            <p:ph sz="half" idx="2"/>
          </p:nvPr>
        </p:nvSpPr>
        <p:spPr/>
        <p:txBody>
          <a:bodyPr/>
          <a:lstStyle/>
          <a:p>
            <a:r>
              <a:rPr lang="en-US" dirty="0"/>
              <a:t>  </a:t>
            </a:r>
          </a:p>
        </p:txBody>
      </p:sp>
      <p:sp>
        <p:nvSpPr>
          <p:cNvPr id="6" name="Content Placeholder 5"/>
          <p:cNvSpPr>
            <a:spLocks noGrp="1"/>
          </p:cNvSpPr>
          <p:nvPr>
            <p:ph sz="quarter" idx="4"/>
          </p:nvPr>
        </p:nvSpPr>
        <p:spPr/>
        <p:txBody>
          <a:bodyPr/>
          <a:lstStyle/>
          <a:p>
            <a:r>
              <a:rPr lang="en-US" dirty="0"/>
              <a:t>  </a:t>
            </a:r>
          </a:p>
        </p:txBody>
      </p:sp>
    </p:spTree>
    <p:extLst>
      <p:ext uri="{BB962C8B-B14F-4D97-AF65-F5344CB8AC3E}">
        <p14:creationId xmlns:p14="http://schemas.microsoft.com/office/powerpoint/2010/main" val="1297888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96053" y="542282"/>
            <a:ext cx="2537460" cy="3235346"/>
          </a:xfrm>
        </p:spPr>
        <p:txBody>
          <a:bodyPr/>
          <a:lstStyle/>
          <a:p>
            <a:pPr algn="ctr"/>
            <a:r>
              <a:rPr lang="en-US" dirty="0"/>
              <a:t>Ben’s STAR for Exploration and Discovery</a:t>
            </a:r>
            <a:br>
              <a:rPr lang="en-US" dirty="0"/>
            </a:br>
            <a:r>
              <a:rPr lang="en-US" dirty="0"/>
              <a:t>(mapping)</a:t>
            </a:r>
          </a:p>
        </p:txBody>
      </p:sp>
      <p:pic>
        <p:nvPicPr>
          <p:cNvPr id="8" name="Content Placeholder 7" descr="ben's mapping star for slide.png"/>
          <p:cNvPicPr>
            <a:picLocks noGrp="1" noChangeAspect="1"/>
          </p:cNvPicPr>
          <p:nvPr>
            <p:ph idx="1"/>
          </p:nvPr>
        </p:nvPicPr>
        <p:blipFill>
          <a:blip r:embed="rId3"/>
          <a:srcRect/>
          <a:stretch>
            <a:fillRect/>
          </a:stretch>
        </p:blipFill>
        <p:spPr>
          <a:xfrm>
            <a:off x="0" y="826300"/>
            <a:ext cx="5716266" cy="5716266"/>
          </a:xfrm>
        </p:spPr>
      </p:pic>
      <p:sp>
        <p:nvSpPr>
          <p:cNvPr id="9" name="TextBox 8"/>
          <p:cNvSpPr txBox="1"/>
          <p:nvPr/>
        </p:nvSpPr>
        <p:spPr>
          <a:xfrm>
            <a:off x="2266908" y="3247151"/>
            <a:ext cx="1141493" cy="923330"/>
          </a:xfrm>
          <a:prstGeom prst="rect">
            <a:avLst/>
          </a:prstGeom>
          <a:noFill/>
        </p:spPr>
        <p:txBody>
          <a:bodyPr wrap="square" rtlCol="0">
            <a:spAutoFit/>
          </a:bodyPr>
          <a:lstStyle/>
          <a:p>
            <a:pPr algn="ctr"/>
            <a:r>
              <a:rPr lang="en-US" dirty="0"/>
              <a:t>Ben’s </a:t>
            </a:r>
          </a:p>
          <a:p>
            <a:pPr algn="ctr"/>
            <a:r>
              <a:rPr lang="en-US" dirty="0"/>
              <a:t>Integrated </a:t>
            </a:r>
          </a:p>
          <a:p>
            <a:pPr algn="ctr"/>
            <a:r>
              <a:rPr lang="en-US" dirty="0"/>
              <a:t>Supports</a:t>
            </a:r>
          </a:p>
        </p:txBody>
      </p:sp>
    </p:spTree>
    <p:extLst>
      <p:ext uri="{BB962C8B-B14F-4D97-AF65-F5344CB8AC3E}">
        <p14:creationId xmlns:p14="http://schemas.microsoft.com/office/powerpoint/2010/main" val="1750047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800" dirty="0"/>
              <a:t>Domain Specific</a:t>
            </a:r>
          </a:p>
        </p:txBody>
      </p:sp>
      <p:sp>
        <p:nvSpPr>
          <p:cNvPr id="4" name="Text Placeholder 3"/>
          <p:cNvSpPr>
            <a:spLocks noGrp="1"/>
          </p:cNvSpPr>
          <p:nvPr>
            <p:ph type="body" sz="half" idx="2"/>
          </p:nvPr>
        </p:nvSpPr>
        <p:spPr>
          <a:xfrm>
            <a:off x="6206987" y="2743200"/>
            <a:ext cx="2548890" cy="2895600"/>
          </a:xfrm>
        </p:spPr>
        <p:txBody>
          <a:bodyPr>
            <a:normAutofit/>
          </a:bodyPr>
          <a:lstStyle/>
          <a:p>
            <a:pPr algn="ctr"/>
            <a:r>
              <a:rPr lang="en-US" sz="3800" dirty="0">
                <a:solidFill>
                  <a:schemeClr val="bg1"/>
                </a:solidFill>
                <a:latin typeface="+mj-lt"/>
              </a:rPr>
              <a:t>Daily Life: </a:t>
            </a:r>
            <a:r>
              <a:rPr lang="en-US" sz="2800" i="1" dirty="0">
                <a:solidFill>
                  <a:schemeClr val="bg1"/>
                </a:solidFill>
                <a:latin typeface="+mj-lt"/>
              </a:rPr>
              <a:t>Focus on Employment</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764" y="457200"/>
            <a:ext cx="5634354" cy="579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a:spLocks noGrp="1"/>
          </p:cNvSpPr>
          <p:nvPr>
            <p:ph idx="1"/>
          </p:nvPr>
        </p:nvSpPr>
        <p:spPr>
          <a:xfrm>
            <a:off x="5680648" y="286746"/>
            <a:ext cx="3463351" cy="5243752"/>
          </a:xfrm>
        </p:spPr>
        <p:txBody>
          <a:bodyPr>
            <a:normAutofit/>
          </a:bodyPr>
          <a:lstStyle/>
          <a:p>
            <a:pPr marL="0" indent="0">
              <a:spcAft>
                <a:spcPts val="600"/>
              </a:spcAft>
              <a:buNone/>
            </a:pPr>
            <a:r>
              <a:rPr lang="en-US" sz="2400" b="1" dirty="0">
                <a:solidFill>
                  <a:schemeClr val="accent1"/>
                </a:solidFill>
              </a:rPr>
              <a:t>   </a:t>
            </a:r>
          </a:p>
        </p:txBody>
      </p:sp>
    </p:spTree>
    <p:extLst>
      <p:ext uri="{BB962C8B-B14F-4D97-AF65-F5344CB8AC3E}">
        <p14:creationId xmlns:p14="http://schemas.microsoft.com/office/powerpoint/2010/main" val="876028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82550" y="381000"/>
            <a:ext cx="5556250" cy="6019800"/>
          </a:xfrm>
          <a:prstGeom prst="rect">
            <a:avLst/>
          </a:prstGeom>
          <a:noFill/>
          <a:ln w="9525">
            <a:noFill/>
            <a:miter lim="800000"/>
            <a:headEnd/>
            <a:tailEnd/>
          </a:ln>
        </p:spPr>
      </p:pic>
      <p:sp>
        <p:nvSpPr>
          <p:cNvPr id="3" name="Title 2"/>
          <p:cNvSpPr>
            <a:spLocks noGrp="1"/>
          </p:cNvSpPr>
          <p:nvPr>
            <p:ph type="title"/>
          </p:nvPr>
        </p:nvSpPr>
        <p:spPr>
          <a:xfrm>
            <a:off x="5867400" y="914400"/>
            <a:ext cx="3124200" cy="4572000"/>
          </a:xfrm>
        </p:spPr>
        <p:txBody>
          <a:bodyPr/>
          <a:lstStyle/>
          <a:p>
            <a:pPr algn="ctr">
              <a:spcAft>
                <a:spcPts val="600"/>
              </a:spcAft>
            </a:pPr>
            <a:br>
              <a:rPr lang="en-US" sz="3300" dirty="0">
                <a:latin typeface="Arial Rounded MT Bold" pitchFamily="-106" charset="0"/>
              </a:rPr>
            </a:br>
            <a:br>
              <a:rPr lang="en-US" sz="3800" dirty="0"/>
            </a:br>
            <a:br>
              <a:rPr lang="en-US" sz="3300" dirty="0"/>
            </a:br>
            <a:r>
              <a:rPr lang="en-US" sz="4800" dirty="0"/>
              <a:t>Safety and Security:</a:t>
            </a:r>
            <a:br>
              <a:rPr lang="en-US" sz="4800" dirty="0"/>
            </a:br>
            <a:br>
              <a:rPr lang="en-US" sz="4800" dirty="0"/>
            </a:br>
            <a:r>
              <a:rPr lang="en-US" sz="4000" i="1" dirty="0"/>
              <a:t>focus on  </a:t>
            </a:r>
            <a:br>
              <a:rPr lang="en-US" sz="3300" dirty="0">
                <a:latin typeface="Arial Rounded MT Bold" pitchFamily="-106" charset="0"/>
              </a:rPr>
            </a:br>
            <a:r>
              <a:rPr lang="en-US" sz="4000" i="1" dirty="0"/>
              <a:t>Supported Decision Making </a:t>
            </a:r>
            <a:br>
              <a:rPr lang="en-US" sz="3300" dirty="0">
                <a:latin typeface="Arial Rounded MT Bold" pitchFamily="-106" charset="0"/>
              </a:rPr>
            </a:br>
            <a:endParaRPr lang="en-US" sz="3300" dirty="0">
              <a:latin typeface="Arial Rounded MT Bold" pitchFamily="-106" charset="0"/>
            </a:endParaRPr>
          </a:p>
        </p:txBody>
      </p:sp>
    </p:spTree>
    <p:extLst>
      <p:ext uri="{BB962C8B-B14F-4D97-AF65-F5344CB8AC3E}">
        <p14:creationId xmlns:p14="http://schemas.microsoft.com/office/powerpoint/2010/main" val="707341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96053" y="542282"/>
            <a:ext cx="2537460" cy="2311520"/>
          </a:xfrm>
        </p:spPr>
        <p:txBody>
          <a:bodyPr/>
          <a:lstStyle/>
          <a:p>
            <a:pPr algn="ctr"/>
            <a:r>
              <a:rPr lang="en-US" sz="4000" dirty="0"/>
              <a:t>Ben’s Safety &amp; Security Star</a:t>
            </a:r>
          </a:p>
        </p:txBody>
      </p:sp>
      <p:sp>
        <p:nvSpPr>
          <p:cNvPr id="5" name="Text Placeholder 4"/>
          <p:cNvSpPr>
            <a:spLocks noGrp="1"/>
          </p:cNvSpPr>
          <p:nvPr>
            <p:ph type="body" sz="half" idx="2"/>
          </p:nvPr>
        </p:nvSpPr>
        <p:spPr>
          <a:xfrm>
            <a:off x="6192420" y="3174535"/>
            <a:ext cx="2548890" cy="3126987"/>
          </a:xfrm>
        </p:spPr>
        <p:txBody>
          <a:bodyPr>
            <a:normAutofit/>
          </a:bodyPr>
          <a:lstStyle/>
          <a:p>
            <a:pPr algn="ctr"/>
            <a:r>
              <a:rPr lang="en-US" sz="3200" i="1" dirty="0">
                <a:solidFill>
                  <a:schemeClr val="bg1"/>
                </a:solidFill>
                <a:latin typeface="+mj-lt"/>
              </a:rPr>
              <a:t>Focus on Supported Decision Making </a:t>
            </a:r>
          </a:p>
        </p:txBody>
      </p:sp>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1280" y="568406"/>
            <a:ext cx="5617844" cy="562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944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1134532"/>
          </a:xfrm>
        </p:spPr>
        <p:txBody>
          <a:bodyPr>
            <a:noAutofit/>
          </a:bodyPr>
          <a:lstStyle/>
          <a:p>
            <a:pPr algn="ctr"/>
            <a:r>
              <a:rPr lang="en-US" sz="4400" dirty="0" err="1"/>
              <a:t>LifeCourse</a:t>
            </a:r>
            <a:r>
              <a:rPr lang="en-US" sz="4400" dirty="0"/>
              <a:t> Star to Calendar</a:t>
            </a:r>
          </a:p>
        </p:txBody>
      </p:sp>
      <p:sp>
        <p:nvSpPr>
          <p:cNvPr id="5" name="Slide Number Placeholder 4"/>
          <p:cNvSpPr>
            <a:spLocks noGrp="1"/>
          </p:cNvSpPr>
          <p:nvPr>
            <p:ph type="sldNum" sz="quarter" idx="12"/>
          </p:nvPr>
        </p:nvSpPr>
        <p:spPr>
          <a:xfrm>
            <a:off x="9372600" y="5715000"/>
            <a:ext cx="2194560" cy="1397039"/>
          </a:xfrm>
        </p:spPr>
        <p:txBody>
          <a:bodyPr/>
          <a:lstStyle/>
          <a:p>
            <a:fld id="{35071CCB-FCA0-4845-8CB7-456A78C32D1D}" type="slidenum">
              <a:rPr lang="en-US" smtClean="0">
                <a:solidFill>
                  <a:prstClr val="black">
                    <a:lumMod val="95000"/>
                    <a:lumOff val="5000"/>
                  </a:prstClr>
                </a:solidFill>
              </a:rPr>
              <a:pPr/>
              <a:t>49</a:t>
            </a:fld>
            <a:endParaRPr lang="en-US" dirty="0">
              <a:solidFill>
                <a:prstClr val="black">
                  <a:lumMod val="95000"/>
                  <a:lumOff val="5000"/>
                </a:prstClr>
              </a:solidFill>
            </a:endParaRPr>
          </a:p>
        </p:txBody>
      </p:sp>
      <p:pic>
        <p:nvPicPr>
          <p:cNvPr id="8" name="Picture Placeholder 3"/>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52" r="-52"/>
          <a:stretch>
            <a:fillRect/>
          </a:stretch>
        </p:blipFill>
        <p:spPr/>
      </p:pic>
    </p:spTree>
    <p:extLst>
      <p:ext uri="{BB962C8B-B14F-4D97-AF65-F5344CB8AC3E}">
        <p14:creationId xmlns:p14="http://schemas.microsoft.com/office/powerpoint/2010/main" val="174054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5605" y="351616"/>
            <a:ext cx="6826395" cy="1325563"/>
          </a:xfrm>
        </p:spPr>
        <p:txBody>
          <a:bodyPr/>
          <a:lstStyle/>
          <a:p>
            <a:r>
              <a:rPr lang="en-US" sz="3600" dirty="0">
                <a:solidFill>
                  <a:srgbClr val="7030A0"/>
                </a:solidFill>
                <a:latin typeface="Georgia" panose="02040502050405020303" pitchFamily="18" charset="0"/>
              </a:rPr>
              <a:t>Center for Medicaid Services- HCBS Final Rule: Settings</a:t>
            </a:r>
            <a:endParaRPr lang="en-US" dirty="0"/>
          </a:p>
        </p:txBody>
      </p:sp>
      <p:sp>
        <p:nvSpPr>
          <p:cNvPr id="6" name="Content Placeholder 5"/>
          <p:cNvSpPr>
            <a:spLocks noGrp="1"/>
          </p:cNvSpPr>
          <p:nvPr>
            <p:ph idx="1"/>
          </p:nvPr>
        </p:nvSpPr>
        <p:spPr>
          <a:xfrm>
            <a:off x="642162" y="2230925"/>
            <a:ext cx="7886700" cy="4351338"/>
          </a:xfrm>
        </p:spPr>
        <p:txBody>
          <a:bodyPr>
            <a:normAutofit fontScale="92500" lnSpcReduction="10000"/>
          </a:bodyPr>
          <a:lstStyle/>
          <a:p>
            <a:pPr marL="0" indent="0" fontAlgn="t">
              <a:buNone/>
            </a:pPr>
            <a:r>
              <a:rPr lang="en-US" sz="2500" b="1" dirty="0"/>
              <a:t>Individuals have the right to receive services in the community to the same degree as those not receiving home and community based waiver services:</a:t>
            </a:r>
            <a:endParaRPr lang="en-US" sz="2500" dirty="0"/>
          </a:p>
          <a:p>
            <a:r>
              <a:rPr lang="en-US" sz="2500" dirty="0"/>
              <a:t>Individuals must be allowed to select the services they receive, where they live among available options, and the providers of those services. </a:t>
            </a:r>
          </a:p>
          <a:p>
            <a:r>
              <a:rPr lang="en-US" sz="2500" dirty="0"/>
              <a:t>Individuals have the freedom to control their own schedules, personal resources, and other aspects of their living arrangement. </a:t>
            </a:r>
          </a:p>
          <a:p>
            <a:r>
              <a:rPr lang="en-US" sz="2500" dirty="0"/>
              <a:t>Individuals must be treated with dignity and respect and be free from coercion or restraint. </a:t>
            </a:r>
          </a:p>
          <a:p>
            <a:pPr marL="0" indent="0">
              <a:buNone/>
            </a:pPr>
            <a:endParaRPr lang="en-US" sz="1400" dirty="0"/>
          </a:p>
          <a:p>
            <a:pPr marL="0" indent="0">
              <a:buNone/>
            </a:pPr>
            <a:r>
              <a:rPr lang="en-US" sz="1400" i="1" dirty="0">
                <a:solidFill>
                  <a:prstClr val="black"/>
                </a:solidFill>
              </a:rPr>
              <a:t>Home and Community Based Services (HCBS) Final Federal Rule Presentation, 11/10/1</a:t>
            </a:r>
          </a:p>
        </p:txBody>
      </p:sp>
      <p:sp>
        <p:nvSpPr>
          <p:cNvPr id="7" name="Down Arrow 16"/>
          <p:cNvSpPr>
            <a:spLocks noChangeArrowheads="1"/>
          </p:cNvSpPr>
          <p:nvPr/>
        </p:nvSpPr>
        <p:spPr bwMode="auto">
          <a:xfrm rot="16200000">
            <a:off x="473554" y="-40246"/>
            <a:ext cx="1828800" cy="2128838"/>
          </a:xfrm>
          <a:prstGeom prst="downArrow">
            <a:avLst>
              <a:gd name="adj1" fmla="val 50000"/>
              <a:gd name="adj2" fmla="val 63000"/>
            </a:avLst>
          </a:prstGeom>
          <a:solidFill>
            <a:srgbClr val="7820BD"/>
          </a:solidFill>
          <a:ln w="9525">
            <a:solidFill>
              <a:schemeClr val="tx1"/>
            </a:solidFill>
            <a:round/>
            <a:headEnd/>
            <a:tailEnd/>
          </a:ln>
        </p:spPr>
        <p:txBody>
          <a:bodyPr/>
          <a:lstStyle/>
          <a:p>
            <a:pPr eaLnBrk="0" hangingPunct="0"/>
            <a:endParaRPr lang="en-US">
              <a:solidFill>
                <a:srgbClr val="7820BD"/>
              </a:solidFill>
            </a:endParaRPr>
          </a:p>
        </p:txBody>
      </p:sp>
      <p:sp>
        <p:nvSpPr>
          <p:cNvPr id="8" name="TextBox 2"/>
          <p:cNvSpPr txBox="1">
            <a:spLocks noChangeArrowheads="1"/>
          </p:cNvSpPr>
          <p:nvPr/>
        </p:nvSpPr>
        <p:spPr bwMode="auto">
          <a:xfrm>
            <a:off x="608981" y="710869"/>
            <a:ext cx="12192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Federal Policy</a:t>
            </a:r>
          </a:p>
        </p:txBody>
      </p:sp>
    </p:spTree>
    <p:extLst>
      <p:ext uri="{BB962C8B-B14F-4D97-AF65-F5344CB8AC3E}">
        <p14:creationId xmlns:p14="http://schemas.microsoft.com/office/powerpoint/2010/main" val="69336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7720" y="1907310"/>
            <a:ext cx="4302808" cy="429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2312" y="1197772"/>
            <a:ext cx="4185063" cy="5414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16469" y="3073654"/>
            <a:ext cx="1414261" cy="830997"/>
          </a:xfrm>
          <a:prstGeom prst="rect">
            <a:avLst/>
          </a:prstGeom>
          <a:noFill/>
        </p:spPr>
        <p:txBody>
          <a:bodyPr wrap="square" rtlCol="0">
            <a:spAutoFit/>
          </a:bodyPr>
          <a:lstStyle/>
          <a:p>
            <a:r>
              <a:rPr lang="en-US" sz="1600" dirty="0" err="1"/>
              <a:t>i</a:t>
            </a:r>
            <a:r>
              <a:rPr lang="en-US" sz="1600" dirty="0"/>
              <a:t>-pad when home alone; digital watch</a:t>
            </a:r>
          </a:p>
        </p:txBody>
      </p:sp>
      <p:sp>
        <p:nvSpPr>
          <p:cNvPr id="5" name="TextBox 4"/>
          <p:cNvSpPr txBox="1"/>
          <p:nvPr/>
        </p:nvSpPr>
        <p:spPr>
          <a:xfrm>
            <a:off x="981325" y="2251125"/>
            <a:ext cx="2467744" cy="830997"/>
          </a:xfrm>
          <a:prstGeom prst="rect">
            <a:avLst/>
          </a:prstGeom>
          <a:noFill/>
        </p:spPr>
        <p:txBody>
          <a:bodyPr wrap="square" rtlCol="0">
            <a:spAutoFit/>
          </a:bodyPr>
          <a:lstStyle/>
          <a:p>
            <a:pPr algn="ctr"/>
            <a:r>
              <a:rPr lang="en-US" sz="1600" dirty="0"/>
              <a:t>Able to stay home alone for up to an hour; has &amp;       can use </a:t>
            </a:r>
            <a:r>
              <a:rPr lang="en-US" sz="1600" dirty="0" err="1"/>
              <a:t>i</a:t>
            </a:r>
            <a:r>
              <a:rPr lang="en-US" sz="1600" dirty="0"/>
              <a:t>-pad; </a:t>
            </a:r>
          </a:p>
        </p:txBody>
      </p:sp>
      <p:sp>
        <p:nvSpPr>
          <p:cNvPr id="7" name="Title 3"/>
          <p:cNvSpPr txBox="1">
            <a:spLocks/>
          </p:cNvSpPr>
          <p:nvPr/>
        </p:nvSpPr>
        <p:spPr>
          <a:xfrm>
            <a:off x="449626" y="340800"/>
            <a:ext cx="8079581" cy="75590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20" normalizeH="0" baseline="0" noProof="0" dirty="0">
                <a:ln>
                  <a:noFill/>
                </a:ln>
                <a:solidFill>
                  <a:schemeClr val="accent1"/>
                </a:solidFill>
                <a:effectLst/>
                <a:uLnTx/>
                <a:uFillTx/>
                <a:latin typeface="+mj-lt"/>
                <a:ea typeface="+mj-ea"/>
                <a:cs typeface="+mj-cs"/>
              </a:rPr>
              <a:t>Ben’s Services</a:t>
            </a:r>
            <a:r>
              <a:rPr kumimoji="0" lang="en-US" sz="4800" b="0" i="0" u="none" strike="noStrike" kern="1200" cap="none" spc="-120" normalizeH="0" noProof="0" dirty="0">
                <a:ln>
                  <a:noFill/>
                </a:ln>
                <a:solidFill>
                  <a:schemeClr val="accent1"/>
                </a:solidFill>
                <a:effectLst/>
                <a:uLnTx/>
                <a:uFillTx/>
                <a:latin typeface="+mj-lt"/>
                <a:ea typeface="+mj-ea"/>
                <a:cs typeface="+mj-cs"/>
              </a:rPr>
              <a:t> and Supports</a:t>
            </a:r>
            <a:endParaRPr kumimoji="0" lang="en-US" sz="4800" b="0" i="0" u="none" strike="noStrike" kern="1200" cap="none" spc="-120" normalizeH="0" baseline="0" noProof="0" dirty="0">
              <a:ln>
                <a:noFill/>
              </a:ln>
              <a:solidFill>
                <a:schemeClr val="accent1"/>
              </a:solidFill>
              <a:effectLst/>
              <a:uLnTx/>
              <a:uFillTx/>
              <a:latin typeface="+mj-lt"/>
              <a:ea typeface="+mj-ea"/>
              <a:cs typeface="+mj-cs"/>
            </a:endParaRPr>
          </a:p>
        </p:txBody>
      </p:sp>
      <p:sp>
        <p:nvSpPr>
          <p:cNvPr id="8" name="TextBox 7"/>
          <p:cNvSpPr txBox="1"/>
          <p:nvPr/>
        </p:nvSpPr>
        <p:spPr>
          <a:xfrm>
            <a:off x="2626487" y="3073655"/>
            <a:ext cx="1688457" cy="1323439"/>
          </a:xfrm>
          <a:prstGeom prst="rect">
            <a:avLst/>
          </a:prstGeom>
          <a:noFill/>
        </p:spPr>
        <p:txBody>
          <a:bodyPr wrap="square" rtlCol="0">
            <a:spAutoFit/>
          </a:bodyPr>
          <a:lstStyle/>
          <a:p>
            <a:pPr algn="r"/>
            <a:r>
              <a:rPr lang="en-US" sz="1600" dirty="0"/>
              <a:t>Mom, Dad, Matt, </a:t>
            </a:r>
            <a:r>
              <a:rPr lang="en-US" sz="1600" dirty="0" err="1"/>
              <a:t>Zac</a:t>
            </a:r>
            <a:r>
              <a:rPr lang="en-US" sz="1600" dirty="0"/>
              <a:t>, Ali, Chad, Ericka, Roy,    Carol, Nick, </a:t>
            </a:r>
            <a:r>
              <a:rPr lang="en-US" sz="1600" dirty="0" err="1"/>
              <a:t>Spohn</a:t>
            </a:r>
            <a:r>
              <a:rPr lang="en-US" sz="1600" dirty="0"/>
              <a:t>,    </a:t>
            </a:r>
          </a:p>
        </p:txBody>
      </p:sp>
      <p:sp>
        <p:nvSpPr>
          <p:cNvPr id="9" name="TextBox 8"/>
          <p:cNvSpPr txBox="1"/>
          <p:nvPr/>
        </p:nvSpPr>
        <p:spPr>
          <a:xfrm>
            <a:off x="187606" y="5050605"/>
            <a:ext cx="2034806" cy="830997"/>
          </a:xfrm>
          <a:prstGeom prst="rect">
            <a:avLst/>
          </a:prstGeom>
          <a:noFill/>
        </p:spPr>
        <p:txBody>
          <a:bodyPr wrap="square" rtlCol="0">
            <a:spAutoFit/>
          </a:bodyPr>
          <a:lstStyle/>
          <a:p>
            <a:r>
              <a:rPr lang="en-US" sz="1600" dirty="0"/>
              <a:t>Firemen at ESFD; coaches &amp; staff at ES high school; Omni bus;  </a:t>
            </a:r>
          </a:p>
        </p:txBody>
      </p:sp>
      <p:sp>
        <p:nvSpPr>
          <p:cNvPr id="10" name="TextBox 9"/>
          <p:cNvSpPr txBox="1"/>
          <p:nvPr/>
        </p:nvSpPr>
        <p:spPr>
          <a:xfrm>
            <a:off x="2251274" y="5065035"/>
            <a:ext cx="1977081" cy="1077218"/>
          </a:xfrm>
          <a:prstGeom prst="rect">
            <a:avLst/>
          </a:prstGeom>
          <a:noFill/>
        </p:spPr>
        <p:txBody>
          <a:bodyPr wrap="square" rtlCol="0">
            <a:spAutoFit/>
          </a:bodyPr>
          <a:lstStyle/>
          <a:p>
            <a:pPr algn="r"/>
            <a:r>
              <a:rPr lang="en-US" sz="1600" dirty="0"/>
              <a:t>DDD Self-Directed waiver PCA staff; Medicaid; Special Needs Trust   </a:t>
            </a:r>
          </a:p>
        </p:txBody>
      </p:sp>
      <p:sp>
        <p:nvSpPr>
          <p:cNvPr id="11" name="Chevron 10"/>
          <p:cNvSpPr/>
          <p:nvPr/>
        </p:nvSpPr>
        <p:spPr>
          <a:xfrm>
            <a:off x="4212664" y="3824029"/>
            <a:ext cx="656505" cy="605758"/>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630730" y="3708682"/>
            <a:ext cx="1137920" cy="830997"/>
          </a:xfrm>
          <a:prstGeom prst="rect">
            <a:avLst/>
          </a:prstGeom>
          <a:noFill/>
        </p:spPr>
        <p:txBody>
          <a:bodyPr wrap="square" rtlCol="0">
            <a:spAutoFit/>
          </a:bodyPr>
          <a:lstStyle/>
          <a:p>
            <a:pPr algn="ctr"/>
            <a:r>
              <a:rPr lang="en-US" sz="1600" dirty="0"/>
              <a:t>Ben’s Services &amp; Supports</a:t>
            </a:r>
          </a:p>
        </p:txBody>
      </p:sp>
    </p:spTree>
    <p:extLst>
      <p:ext uri="{BB962C8B-B14F-4D97-AF65-F5344CB8AC3E}">
        <p14:creationId xmlns:p14="http://schemas.microsoft.com/office/powerpoint/2010/main" val="1265792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22481" cy="948267"/>
          </a:xfrm>
        </p:spPr>
        <p:txBody>
          <a:bodyPr>
            <a:noAutofit/>
          </a:bodyPr>
          <a:lstStyle/>
          <a:p>
            <a:pPr algn="ctr"/>
            <a:r>
              <a:rPr lang="en-US" spc="-300" dirty="0"/>
              <a:t>Moving to Integrating Supports</a:t>
            </a:r>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449500"/>
            <a:ext cx="3615802" cy="46783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3000" y="1447800"/>
            <a:ext cx="3616014" cy="46786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6274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2919" y="499533"/>
            <a:ext cx="8079581" cy="755903"/>
          </a:xfrm>
        </p:spPr>
        <p:txBody>
          <a:bodyPr/>
          <a:lstStyle/>
          <a:p>
            <a:r>
              <a:rPr lang="en-US" dirty="0"/>
              <a:t>Ben’s Life Activities</a:t>
            </a:r>
          </a:p>
        </p:txBody>
      </p:sp>
      <p:sp>
        <p:nvSpPr>
          <p:cNvPr id="6" name="Content Placeholder 5"/>
          <p:cNvSpPr>
            <a:spLocks noGrp="1"/>
          </p:cNvSpPr>
          <p:nvPr>
            <p:ph sz="half" idx="2"/>
          </p:nvPr>
        </p:nvSpPr>
        <p:spPr/>
        <p:txBody>
          <a:bodyPr/>
          <a:lstStyle/>
          <a:p>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4757738" y="1345169"/>
            <a:ext cx="4203681" cy="54229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Grp="1" noChangeAspect="1" noChangeArrowheads="1"/>
          </p:cNvPicPr>
          <p:nvPr>
            <p:ph sz="half" idx="1"/>
          </p:nvPr>
        </p:nvPicPr>
        <p:blipFill rotWithShape="1">
          <a:blip r:embed="rId4" cstate="email">
            <a:extLst>
              <a:ext uri="{28A0092B-C50C-407E-A947-70E740481C1C}">
                <a14:useLocalDpi xmlns:a14="http://schemas.microsoft.com/office/drawing/2010/main" val="0"/>
              </a:ext>
            </a:extLst>
          </a:blip>
          <a:srcRect/>
          <a:stretch/>
        </p:blipFill>
        <p:spPr bwMode="auto">
          <a:xfrm>
            <a:off x="77720" y="1907310"/>
            <a:ext cx="4302808" cy="429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18601" y="2350093"/>
            <a:ext cx="1786071" cy="528350"/>
          </a:xfrm>
          <a:prstGeom prst="rect">
            <a:avLst/>
          </a:prstGeom>
          <a:noFill/>
        </p:spPr>
        <p:txBody>
          <a:bodyPr wrap="square" rtlCol="0">
            <a:spAutoFit/>
          </a:bodyPr>
          <a:lstStyle/>
          <a:p>
            <a:pPr algn="ctr">
              <a:lnSpc>
                <a:spcPts val="1680"/>
              </a:lnSpc>
            </a:pPr>
            <a:r>
              <a:rPr lang="en-US" sz="1400" dirty="0"/>
              <a:t>Can stay home alone for up to one hour </a:t>
            </a:r>
          </a:p>
        </p:txBody>
      </p:sp>
      <p:sp>
        <p:nvSpPr>
          <p:cNvPr id="17" name="TextBox 16"/>
          <p:cNvSpPr txBox="1"/>
          <p:nvPr/>
        </p:nvSpPr>
        <p:spPr>
          <a:xfrm>
            <a:off x="188009" y="3128640"/>
            <a:ext cx="1076770" cy="1384995"/>
          </a:xfrm>
          <a:prstGeom prst="rect">
            <a:avLst/>
          </a:prstGeom>
          <a:noFill/>
        </p:spPr>
        <p:txBody>
          <a:bodyPr wrap="square" rtlCol="0">
            <a:spAutoFit/>
          </a:bodyPr>
          <a:lstStyle/>
          <a:p>
            <a:r>
              <a:rPr lang="en-US" sz="1400" dirty="0"/>
              <a:t>I-pad to watch WWE network and music videos; </a:t>
            </a:r>
            <a:r>
              <a:rPr lang="en-US" sz="1400" dirty="0" err="1"/>
              <a:t>facebook</a:t>
            </a:r>
            <a:endParaRPr lang="en-US" sz="1400" dirty="0"/>
          </a:p>
        </p:txBody>
      </p:sp>
      <p:sp>
        <p:nvSpPr>
          <p:cNvPr id="18" name="TextBox 17"/>
          <p:cNvSpPr txBox="1"/>
          <p:nvPr/>
        </p:nvSpPr>
        <p:spPr>
          <a:xfrm>
            <a:off x="1709160" y="3760161"/>
            <a:ext cx="1076769" cy="646331"/>
          </a:xfrm>
          <a:prstGeom prst="rect">
            <a:avLst/>
          </a:prstGeom>
          <a:noFill/>
        </p:spPr>
        <p:txBody>
          <a:bodyPr wrap="square" rtlCol="0">
            <a:spAutoFit/>
          </a:bodyPr>
          <a:lstStyle/>
          <a:p>
            <a:pPr algn="ctr"/>
            <a:r>
              <a:rPr lang="en-US" dirty="0"/>
              <a:t>Ben’s Life Activities </a:t>
            </a:r>
          </a:p>
        </p:txBody>
      </p:sp>
      <p:sp>
        <p:nvSpPr>
          <p:cNvPr id="19" name="TextBox 18"/>
          <p:cNvSpPr txBox="1"/>
          <p:nvPr/>
        </p:nvSpPr>
        <p:spPr>
          <a:xfrm>
            <a:off x="170919" y="5093293"/>
            <a:ext cx="2059535" cy="954107"/>
          </a:xfrm>
          <a:prstGeom prst="rect">
            <a:avLst/>
          </a:prstGeom>
          <a:noFill/>
        </p:spPr>
        <p:txBody>
          <a:bodyPr wrap="square" rtlCol="0">
            <a:spAutoFit/>
          </a:bodyPr>
          <a:lstStyle/>
          <a:p>
            <a:pPr lvl="0"/>
            <a:r>
              <a:rPr lang="en-US" sz="1400" dirty="0">
                <a:solidFill>
                  <a:prstClr val="black"/>
                </a:solidFill>
              </a:rPr>
              <a:t>Fire Station, Wal-Mart, movies, bowling, Sonic, Price Chopper, Church, High School, IHD</a:t>
            </a:r>
          </a:p>
        </p:txBody>
      </p:sp>
      <p:sp>
        <p:nvSpPr>
          <p:cNvPr id="20" name="TextBox 19"/>
          <p:cNvSpPr txBox="1"/>
          <p:nvPr/>
        </p:nvSpPr>
        <p:spPr>
          <a:xfrm>
            <a:off x="2606466" y="3128640"/>
            <a:ext cx="1615155" cy="1384995"/>
          </a:xfrm>
          <a:prstGeom prst="rect">
            <a:avLst/>
          </a:prstGeom>
          <a:noFill/>
        </p:spPr>
        <p:txBody>
          <a:bodyPr wrap="square" rtlCol="0">
            <a:spAutoFit/>
          </a:bodyPr>
          <a:lstStyle/>
          <a:p>
            <a:pPr lvl="0" algn="r"/>
            <a:r>
              <a:rPr lang="en-US" sz="1400" dirty="0">
                <a:solidFill>
                  <a:prstClr val="black"/>
                </a:solidFill>
              </a:rPr>
              <a:t>Mom, Dad, Matt, Zac &amp; Ali; firemen friends; Nick, </a:t>
            </a:r>
            <a:r>
              <a:rPr lang="en-US" sz="1400" dirty="0" err="1">
                <a:solidFill>
                  <a:prstClr val="black"/>
                </a:solidFill>
              </a:rPr>
              <a:t>Spohn</a:t>
            </a:r>
            <a:r>
              <a:rPr lang="en-US" sz="1400" dirty="0">
                <a:solidFill>
                  <a:prstClr val="black"/>
                </a:solidFill>
              </a:rPr>
              <a:t>, Mike, </a:t>
            </a:r>
          </a:p>
          <a:p>
            <a:pPr lvl="0" algn="r"/>
            <a:r>
              <a:rPr lang="en-US" sz="1400" dirty="0">
                <a:solidFill>
                  <a:prstClr val="black"/>
                </a:solidFill>
              </a:rPr>
              <a:t>Ange, Chad, Ericka &amp; twins </a:t>
            </a:r>
            <a:endParaRPr lang="en-US" dirty="0">
              <a:solidFill>
                <a:prstClr val="black"/>
              </a:solidFill>
            </a:endParaRPr>
          </a:p>
        </p:txBody>
      </p:sp>
      <p:sp>
        <p:nvSpPr>
          <p:cNvPr id="22" name="Rectangle 21"/>
          <p:cNvSpPr/>
          <p:nvPr/>
        </p:nvSpPr>
        <p:spPr>
          <a:xfrm>
            <a:off x="2247544" y="5093293"/>
            <a:ext cx="1974077" cy="954107"/>
          </a:xfrm>
          <a:prstGeom prst="rect">
            <a:avLst/>
          </a:prstGeom>
        </p:spPr>
        <p:txBody>
          <a:bodyPr wrap="square">
            <a:spAutoFit/>
          </a:bodyPr>
          <a:lstStyle/>
          <a:p>
            <a:pPr lvl="0" algn="r"/>
            <a:r>
              <a:rPr lang="en-US" sz="1400" dirty="0">
                <a:solidFill>
                  <a:prstClr val="black"/>
                </a:solidFill>
              </a:rPr>
              <a:t>Paid staff thru SD waiver help with activities, ADL’s &amp; access community; therapeutic riding</a:t>
            </a:r>
          </a:p>
        </p:txBody>
      </p:sp>
      <p:sp>
        <p:nvSpPr>
          <p:cNvPr id="15" name="Chevron 14"/>
          <p:cNvSpPr/>
          <p:nvPr/>
        </p:nvSpPr>
        <p:spPr>
          <a:xfrm>
            <a:off x="4212664" y="3824029"/>
            <a:ext cx="656505" cy="605758"/>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121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45558" y="-1434556"/>
            <a:ext cx="9418320" cy="877824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25830" y="1253682"/>
            <a:ext cx="4292341" cy="4297680"/>
          </a:xfrm>
          <a:prstGeom prst="rect">
            <a:avLst/>
          </a:prstGeom>
        </p:spPr>
      </p:pic>
      <p:pic>
        <p:nvPicPr>
          <p:cNvPr id="3" name="Content Placeholder 2"/>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2133598" y="965633"/>
            <a:ext cx="4867436" cy="4846320"/>
          </a:xfr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690712" y="1629138"/>
            <a:ext cx="3668513" cy="3566160"/>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657600" y="2488122"/>
            <a:ext cx="1828800" cy="1828800"/>
          </a:xfrm>
          <a:prstGeom prst="rect">
            <a:avLst/>
          </a:prstGeom>
        </p:spPr>
      </p:pic>
      <p:pic>
        <p:nvPicPr>
          <p:cNvPr id="2" name="Picture 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322844" y="3000673"/>
            <a:ext cx="498312" cy="914400"/>
          </a:xfrm>
          <a:prstGeom prst="rect">
            <a:avLst/>
          </a:prstGeom>
        </p:spPr>
      </p:pic>
    </p:spTree>
    <p:extLst>
      <p:ext uri="{BB962C8B-B14F-4D97-AF65-F5344CB8AC3E}">
        <p14:creationId xmlns:p14="http://schemas.microsoft.com/office/powerpoint/2010/main" val="200262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9" y="144035"/>
            <a:ext cx="8079581" cy="851747"/>
          </a:xfrm>
        </p:spPr>
        <p:txBody>
          <a:bodyPr/>
          <a:lstStyle/>
          <a:p>
            <a:r>
              <a:rPr lang="en-US" dirty="0"/>
              <a:t>     Calendar to Star/Planning</a:t>
            </a:r>
          </a:p>
        </p:txBody>
      </p:sp>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226950" y="983415"/>
            <a:ext cx="4267200" cy="55212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67692" y="995782"/>
            <a:ext cx="4309474" cy="55590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hevron 4"/>
          <p:cNvSpPr/>
          <p:nvPr/>
        </p:nvSpPr>
        <p:spPr>
          <a:xfrm>
            <a:off x="4342190" y="3272173"/>
            <a:ext cx="646752" cy="66606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0914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5657" y="2658555"/>
            <a:ext cx="4430017" cy="2582700"/>
          </a:xfrm>
          <a:prstGeom prst="rect">
            <a:avLst/>
          </a:prstGeom>
          <a:solidFill>
            <a:srgbClr val="50B4C8">
              <a:lumMod val="40000"/>
              <a:lumOff val="60000"/>
            </a:srgbClr>
          </a:solidFill>
          <a:ln>
            <a:noFill/>
          </a:ln>
          <a:effectLst/>
        </p:spPr>
      </p:pic>
      <p:pic>
        <p:nvPicPr>
          <p:cNvPr id="1026" name="Picture 2" descr="C:\Users\stjohnj\Desktop\NASDDDS\matt's dorm  room.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5657" y="0"/>
            <a:ext cx="1808737" cy="2661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404360" y="2658075"/>
            <a:ext cx="1996440" cy="258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832808" y="5721993"/>
            <a:ext cx="8085582" cy="613283"/>
          </a:xfrm>
        </p:spPr>
        <p:txBody>
          <a:bodyPr>
            <a:normAutofit/>
          </a:bodyPr>
          <a:lstStyle/>
          <a:p>
            <a:r>
              <a:rPr lang="en-US" sz="3600" dirty="0"/>
              <a:t>Life Course Case Studies</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734" y="5520124"/>
            <a:ext cx="1098719" cy="1098719"/>
          </a:xfrm>
          <a:prstGeom prst="rect">
            <a:avLst/>
          </a:prstGeom>
        </p:spPr>
      </p:pic>
      <p:pic>
        <p:nvPicPr>
          <p:cNvPr id="9" name="Picture Placeholder 8" descr="LCpic.png"/>
          <p:cNvPicPr>
            <a:picLocks noGrp="1" noChangeAspect="1"/>
          </p:cNvPicPr>
          <p:nvPr>
            <p:ph type="pic" idx="1"/>
          </p:nvPr>
        </p:nvPicPr>
        <p:blipFill>
          <a:blip r:embed="rId7" cstate="email">
            <a:extLst>
              <a:ext uri="{28A0092B-C50C-407E-A947-70E740481C1C}">
                <a14:useLocalDpi xmlns:a14="http://schemas.microsoft.com/office/drawing/2010/main" val="0"/>
              </a:ext>
            </a:extLst>
          </a:blip>
          <a:srcRect/>
          <a:stretch>
            <a:fillRect/>
          </a:stretch>
        </p:blipFill>
        <p:spPr>
          <a:xfrm>
            <a:off x="0" y="0"/>
            <a:ext cx="9144000" cy="5330825"/>
          </a:xfrm>
        </p:spPr>
      </p:pic>
    </p:spTree>
    <p:extLst>
      <p:ext uri="{BB962C8B-B14F-4D97-AF65-F5344CB8AC3E}">
        <p14:creationId xmlns:p14="http://schemas.microsoft.com/office/powerpoint/2010/main" val="2849759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0"/>
            <a:ext cx="8079581" cy="1178560"/>
          </a:xfrm>
        </p:spPr>
        <p:txBody>
          <a:bodyPr/>
          <a:lstStyle/>
          <a:p>
            <a:pPr algn="ctr"/>
            <a:r>
              <a:rPr lang="en-US" dirty="0"/>
              <a:t>scenarios</a:t>
            </a:r>
          </a:p>
        </p:txBody>
      </p:sp>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076" y="975360"/>
            <a:ext cx="5789729" cy="37436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2925315" y="2694940"/>
            <a:ext cx="5823610" cy="3765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2061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326" y="4378611"/>
            <a:ext cx="8229600" cy="1022475"/>
          </a:xfrm>
        </p:spPr>
        <p:txBody>
          <a:bodyPr>
            <a:normAutofit fontScale="90000"/>
          </a:bodyPr>
          <a:lstStyle/>
          <a:p>
            <a:pPr algn="l"/>
            <a:r>
              <a:rPr lang="en-US" dirty="0"/>
              <a:t>Elizabeth</a:t>
            </a:r>
            <a:br>
              <a:rPr lang="en-US" dirty="0"/>
            </a:br>
            <a:r>
              <a:rPr lang="en-US" dirty="0"/>
              <a:t>     age 5   </a:t>
            </a:r>
          </a:p>
        </p:txBody>
      </p:sp>
      <p:sp>
        <p:nvSpPr>
          <p:cNvPr id="3" name="Content Placeholder 2"/>
          <p:cNvSpPr>
            <a:spLocks noGrp="1"/>
          </p:cNvSpPr>
          <p:nvPr>
            <p:ph idx="1"/>
          </p:nvPr>
        </p:nvSpPr>
        <p:spPr/>
        <p:txBody>
          <a:bodyPr/>
          <a:lstStyle/>
          <a:p>
            <a:pPr>
              <a:buNone/>
            </a:pPr>
            <a:r>
              <a:rPr lang="en-US" dirty="0"/>
              <a:t>    </a:t>
            </a:r>
          </a:p>
        </p:txBody>
      </p:sp>
      <p:pic>
        <p:nvPicPr>
          <p:cNvPr id="6" name="Picture 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7391" y="275623"/>
            <a:ext cx="5093153" cy="6204722"/>
          </a:xfrm>
          <a:prstGeom prst="rect">
            <a:avLst/>
          </a:prstGeom>
          <a:noFill/>
          <a:ln w="9525">
            <a:solidFill>
              <a:schemeClr val="tx1"/>
            </a:solidFill>
            <a:miter lim="800000"/>
            <a:headEnd/>
            <a:tailEnd/>
          </a:ln>
        </p:spPr>
      </p:pic>
      <p:pic>
        <p:nvPicPr>
          <p:cNvPr id="7" name="Picture 6" descr="elizabeth bird.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5456353" y="1291689"/>
            <a:ext cx="3452752" cy="2955563"/>
          </a:xfrm>
          <a:prstGeom prst="rect">
            <a:avLst/>
          </a:prstGeom>
          <a:effectLst>
            <a:softEdge rad="139700"/>
          </a:effectLst>
        </p:spPr>
      </p:pic>
    </p:spTree>
    <p:extLst>
      <p:ext uri="{BB962C8B-B14F-4D97-AF65-F5344CB8AC3E}">
        <p14:creationId xmlns:p14="http://schemas.microsoft.com/office/powerpoint/2010/main" val="2835660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419" y="-179151"/>
            <a:ext cx="8079581" cy="1658198"/>
          </a:xfrm>
        </p:spPr>
        <p:txBody>
          <a:bodyPr/>
          <a:lstStyle/>
          <a:p>
            <a:r>
              <a:rPr lang="en-US" dirty="0"/>
              <a:t>Elizabeth’s Life Trajectory</a:t>
            </a:r>
          </a:p>
        </p:txBody>
      </p:sp>
      <p:sp>
        <p:nvSpPr>
          <p:cNvPr id="3" name="Content Placeholder 2"/>
          <p:cNvSpPr>
            <a:spLocks noGrp="1"/>
          </p:cNvSpPr>
          <p:nvPr>
            <p:ph idx="1"/>
          </p:nvPr>
        </p:nvSpPr>
        <p:spPr/>
        <p:txBody>
          <a:bodyPr/>
          <a:lstStyle/>
          <a:p>
            <a:pPr>
              <a:buNone/>
            </a:pPr>
            <a:r>
              <a:rPr lang="en-US" dirty="0"/>
              <a:t>    </a:t>
            </a:r>
          </a:p>
        </p:txBody>
      </p:sp>
      <p:pic>
        <p:nvPicPr>
          <p:cNvPr id="5" name="Picture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6010" y="1269797"/>
            <a:ext cx="8363982" cy="5213521"/>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59074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077" y="2057949"/>
            <a:ext cx="3319866" cy="722470"/>
          </a:xfrm>
        </p:spPr>
        <p:txBody>
          <a:bodyPr>
            <a:normAutofit fontScale="90000"/>
          </a:bodyPr>
          <a:lstStyle/>
          <a:p>
            <a:pPr algn="ctr"/>
            <a:r>
              <a:rPr lang="en-US" dirty="0"/>
              <a:t>Elizabeth’s</a:t>
            </a:r>
            <a:br>
              <a:rPr lang="en-US" dirty="0"/>
            </a:br>
            <a:r>
              <a:rPr lang="en-US" dirty="0"/>
              <a:t>Integrated Star:</a:t>
            </a:r>
            <a:br>
              <a:rPr lang="en-US" dirty="0"/>
            </a:br>
            <a:r>
              <a:rPr lang="en-US" dirty="0"/>
              <a:t>Mapping Supports</a:t>
            </a:r>
          </a:p>
        </p:txBody>
      </p:sp>
      <p:sp>
        <p:nvSpPr>
          <p:cNvPr id="3" name="Content Placeholder 2"/>
          <p:cNvSpPr>
            <a:spLocks noGrp="1"/>
          </p:cNvSpPr>
          <p:nvPr>
            <p:ph idx="1"/>
          </p:nvPr>
        </p:nvSpPr>
        <p:spPr/>
        <p:txBody>
          <a:bodyPr/>
          <a:lstStyle/>
          <a:p>
            <a:pPr>
              <a:buNone/>
            </a:pPr>
            <a:r>
              <a:rPr lang="en-US" dirty="0"/>
              <a:t>    :</a:t>
            </a:r>
          </a:p>
        </p:txBody>
      </p:sp>
      <p:pic>
        <p:nvPicPr>
          <p:cNvPr id="4" name="Picture 3"/>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1637" y="188051"/>
            <a:ext cx="5118907" cy="624850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33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5605" y="351616"/>
            <a:ext cx="6826395" cy="1325563"/>
          </a:xfrm>
        </p:spPr>
        <p:txBody>
          <a:bodyPr>
            <a:normAutofit fontScale="90000"/>
          </a:bodyPr>
          <a:lstStyle/>
          <a:p>
            <a:r>
              <a:rPr lang="en-US" sz="3600" dirty="0">
                <a:solidFill>
                  <a:srgbClr val="7030A0"/>
                </a:solidFill>
                <a:latin typeface="Georgia" panose="02040502050405020303" pitchFamily="18" charset="0"/>
              </a:rPr>
              <a:t>Center for Medicaid Services-   HCBS Final Rule: Person Centered Planning</a:t>
            </a:r>
            <a:endParaRPr lang="en-US" dirty="0"/>
          </a:p>
        </p:txBody>
      </p:sp>
      <p:sp>
        <p:nvSpPr>
          <p:cNvPr id="6" name="Content Placeholder 5"/>
          <p:cNvSpPr>
            <a:spLocks noGrp="1"/>
          </p:cNvSpPr>
          <p:nvPr>
            <p:ph idx="1"/>
          </p:nvPr>
        </p:nvSpPr>
        <p:spPr>
          <a:xfrm>
            <a:off x="642162" y="2230925"/>
            <a:ext cx="7886700" cy="4351338"/>
          </a:xfrm>
        </p:spPr>
        <p:txBody>
          <a:bodyPr>
            <a:normAutofit/>
          </a:bodyPr>
          <a:lstStyle/>
          <a:p>
            <a:pPr fontAlgn="t"/>
            <a:r>
              <a:rPr lang="en-US" sz="2400" dirty="0">
                <a:solidFill>
                  <a:prstClr val="black"/>
                </a:solidFill>
                <a:latin typeface="Calibri (Body)"/>
                <a:cs typeface="Calibri (Body)"/>
              </a:rPr>
              <a:t>Service plans for HCBS must be developed through a person-centered planning process that provides necessary information and support so that the individual can direct the process and make informed choices. </a:t>
            </a:r>
          </a:p>
          <a:p>
            <a:pPr fontAlgn="t"/>
            <a:r>
              <a:rPr lang="en-US" sz="2400" dirty="0">
                <a:solidFill>
                  <a:prstClr val="black"/>
                </a:solidFill>
                <a:latin typeface="Calibri (Body)"/>
                <a:cs typeface="Calibri (Body)"/>
              </a:rPr>
              <a:t>The process must be directed by the individual and the individual’s freely chosen representative and must reflect individual preferences and goals. </a:t>
            </a:r>
          </a:p>
          <a:p>
            <a:pPr fontAlgn="t"/>
            <a:r>
              <a:rPr lang="en-US" sz="2400" dirty="0">
                <a:solidFill>
                  <a:prstClr val="black"/>
                </a:solidFill>
                <a:latin typeface="Calibri (Body)"/>
                <a:cs typeface="Calibri (Body)"/>
              </a:rPr>
              <a:t>The plan must be written so that the individual can understand the plan. </a:t>
            </a:r>
          </a:p>
          <a:p>
            <a:pPr marL="0" indent="0" fontAlgn="t">
              <a:buNone/>
            </a:pPr>
            <a:endParaRPr lang="en-US" sz="2400" dirty="0">
              <a:solidFill>
                <a:prstClr val="black"/>
              </a:solidFill>
              <a:latin typeface="Calibri (Body)"/>
              <a:cs typeface="Calibri (Body)"/>
            </a:endParaRPr>
          </a:p>
        </p:txBody>
      </p:sp>
      <p:sp>
        <p:nvSpPr>
          <p:cNvPr id="7" name="Down Arrow 16"/>
          <p:cNvSpPr>
            <a:spLocks noChangeArrowheads="1"/>
          </p:cNvSpPr>
          <p:nvPr/>
        </p:nvSpPr>
        <p:spPr bwMode="auto">
          <a:xfrm rot="16200000">
            <a:off x="473554" y="-40246"/>
            <a:ext cx="1828800" cy="2128838"/>
          </a:xfrm>
          <a:prstGeom prst="downArrow">
            <a:avLst>
              <a:gd name="adj1" fmla="val 50000"/>
              <a:gd name="adj2" fmla="val 63000"/>
            </a:avLst>
          </a:prstGeom>
          <a:solidFill>
            <a:srgbClr val="7820BD"/>
          </a:solidFill>
          <a:ln w="9525">
            <a:solidFill>
              <a:schemeClr val="tx1"/>
            </a:solidFill>
            <a:round/>
            <a:headEnd/>
            <a:tailEnd/>
          </a:ln>
        </p:spPr>
        <p:txBody>
          <a:bodyPr/>
          <a:lstStyle/>
          <a:p>
            <a:pPr eaLnBrk="0" hangingPunct="0"/>
            <a:endParaRPr lang="en-US">
              <a:solidFill>
                <a:srgbClr val="7820BD"/>
              </a:solidFill>
            </a:endParaRPr>
          </a:p>
        </p:txBody>
      </p:sp>
      <p:sp>
        <p:nvSpPr>
          <p:cNvPr id="8" name="TextBox 2"/>
          <p:cNvSpPr txBox="1">
            <a:spLocks noChangeArrowheads="1"/>
          </p:cNvSpPr>
          <p:nvPr/>
        </p:nvSpPr>
        <p:spPr bwMode="auto">
          <a:xfrm>
            <a:off x="608981" y="710869"/>
            <a:ext cx="12192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Federal Policy</a:t>
            </a:r>
          </a:p>
        </p:txBody>
      </p:sp>
      <p:sp>
        <p:nvSpPr>
          <p:cNvPr id="2" name="Rectangle 1"/>
          <p:cNvSpPr/>
          <p:nvPr/>
        </p:nvSpPr>
        <p:spPr>
          <a:xfrm>
            <a:off x="286278" y="6121869"/>
            <a:ext cx="8482774" cy="523220"/>
          </a:xfrm>
          <a:prstGeom prst="rect">
            <a:avLst/>
          </a:prstGeom>
        </p:spPr>
        <p:txBody>
          <a:bodyPr wrap="square">
            <a:spAutoFit/>
          </a:bodyPr>
          <a:lstStyle/>
          <a:p>
            <a:pPr defTabSz="914400"/>
            <a:r>
              <a:rPr lang="en-US" sz="1400" i="1" dirty="0">
                <a:solidFill>
                  <a:prstClr val="black"/>
                </a:solidFill>
              </a:rPr>
              <a:t>From The Arc. National Policy Matters. </a:t>
            </a:r>
            <a:r>
              <a:rPr lang="en-US" sz="1400" dirty="0">
                <a:solidFill>
                  <a:prstClr val="black"/>
                </a:solidFill>
              </a:rPr>
              <a:t>The 2014 Federal Home and Community-Based Services Regulation: </a:t>
            </a:r>
          </a:p>
          <a:p>
            <a:pPr defTabSz="914400"/>
            <a:r>
              <a:rPr lang="en-US" sz="1400" dirty="0">
                <a:solidFill>
                  <a:prstClr val="black"/>
                </a:solidFill>
              </a:rPr>
              <a:t>What You Need to </a:t>
            </a:r>
            <a:r>
              <a:rPr lang="en-US" sz="1400" dirty="0" err="1">
                <a:solidFill>
                  <a:prstClr val="black"/>
                </a:solidFill>
              </a:rPr>
              <a:t>Know</a:t>
            </a:r>
            <a:r>
              <a:rPr lang="en-US" sz="1400" dirty="0" err="1">
                <a:solidFill>
                  <a:prstClr val="black"/>
                </a:solidFill>
                <a:hlinkClick r:id="rId3"/>
              </a:rPr>
              <a:t>http</a:t>
            </a:r>
            <a:r>
              <a:rPr lang="en-US" sz="1400" dirty="0">
                <a:solidFill>
                  <a:prstClr val="black"/>
                </a:solidFill>
                <a:hlinkClick r:id="rId3"/>
              </a:rPr>
              <a:t>://www.thearc.org/document.doc?id=4596</a:t>
            </a:r>
            <a:r>
              <a:rPr lang="en-US" sz="1400" dirty="0">
                <a:solidFill>
                  <a:prstClr val="black"/>
                </a:solidFill>
              </a:rPr>
              <a:t> </a:t>
            </a:r>
            <a:endParaRPr lang="en-US" sz="1400" i="1" dirty="0">
              <a:solidFill>
                <a:prstClr val="black"/>
              </a:solidFill>
            </a:endParaRPr>
          </a:p>
        </p:txBody>
      </p:sp>
    </p:spTree>
    <p:extLst>
      <p:ext uri="{BB962C8B-B14F-4D97-AF65-F5344CB8AC3E}">
        <p14:creationId xmlns:p14="http://schemas.microsoft.com/office/powerpoint/2010/main" val="199625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1307252"/>
          </a:xfrm>
        </p:spPr>
        <p:txBody>
          <a:bodyPr>
            <a:noAutofit/>
          </a:bodyPr>
          <a:lstStyle/>
          <a:p>
            <a:pPr algn="ctr"/>
            <a:r>
              <a:rPr lang="en-US" sz="4000" dirty="0">
                <a:solidFill>
                  <a:schemeClr val="tx1"/>
                </a:solidFill>
              </a:rPr>
              <a:t>Using </a:t>
            </a:r>
            <a:r>
              <a:rPr lang="en-US" sz="4000" dirty="0" err="1">
                <a:solidFill>
                  <a:schemeClr val="tx1"/>
                </a:solidFill>
              </a:rPr>
              <a:t>LifeCourse</a:t>
            </a:r>
            <a:r>
              <a:rPr lang="en-US" sz="4000" dirty="0">
                <a:solidFill>
                  <a:schemeClr val="tx1"/>
                </a:solidFill>
              </a:rPr>
              <a:t> </a:t>
            </a:r>
            <a:br>
              <a:rPr lang="en-US" sz="4000" dirty="0">
                <a:solidFill>
                  <a:schemeClr val="tx1"/>
                </a:solidFill>
              </a:rPr>
            </a:br>
            <a:r>
              <a:rPr lang="en-US" sz="4000" dirty="0">
                <a:solidFill>
                  <a:schemeClr val="tx1"/>
                </a:solidFill>
              </a:rPr>
              <a:t>for Specific Issue</a:t>
            </a:r>
          </a:p>
        </p:txBody>
      </p:sp>
      <p:pic>
        <p:nvPicPr>
          <p:cNvPr id="4" name="Picture 2"/>
          <p:cNvPicPr>
            <a:picLocks noGrp="1" noChangeAspect="1" noChangeArrowheads="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half" idx="2"/>
          </p:nvPr>
        </p:nvSpPr>
        <p:spPr>
          <a:xfrm>
            <a:off x="5160772" y="6421119"/>
            <a:ext cx="3414268" cy="194735"/>
          </a:xfrm>
        </p:spPr>
        <p:txBody>
          <a:bodyPr>
            <a:normAutofit fontScale="62500" lnSpcReduction="20000"/>
          </a:bodyPr>
          <a:lstStyle/>
          <a:p>
            <a:r>
              <a:rPr lang="en-US" dirty="0"/>
              <a:t>   </a:t>
            </a:r>
          </a:p>
        </p:txBody>
      </p:sp>
    </p:spTree>
    <p:extLst>
      <p:ext uri="{BB962C8B-B14F-4D97-AF65-F5344CB8AC3E}">
        <p14:creationId xmlns:p14="http://schemas.microsoft.com/office/powerpoint/2010/main" val="2554862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590" y="1006669"/>
            <a:ext cx="2877415" cy="1920240"/>
          </a:xfrm>
        </p:spPr>
        <p:txBody>
          <a:bodyPr/>
          <a:lstStyle/>
          <a:p>
            <a:pPr algn="ctr"/>
            <a:r>
              <a:rPr lang="en-US" dirty="0"/>
              <a:t>Peyton’s Plan </a:t>
            </a:r>
            <a:br>
              <a:rPr lang="en-US" dirty="0"/>
            </a:br>
            <a:r>
              <a:rPr lang="en-US" dirty="0"/>
              <a:t>for Inclusion in </a:t>
            </a:r>
            <a:br>
              <a:rPr lang="en-US" dirty="0"/>
            </a:br>
            <a:r>
              <a:rPr lang="en-US" dirty="0"/>
              <a:t>School</a:t>
            </a:r>
            <a:br>
              <a:rPr lang="en-US" dirty="0"/>
            </a:br>
            <a:endParaRPr lang="en-US" dirty="0"/>
          </a:p>
        </p:txBody>
      </p:sp>
      <p:sp>
        <p:nvSpPr>
          <p:cNvPr id="3" name="Content Placeholder 2"/>
          <p:cNvSpPr>
            <a:spLocks noGrp="1"/>
          </p:cNvSpPr>
          <p:nvPr>
            <p:ph idx="1"/>
          </p:nvPr>
        </p:nvSpPr>
        <p:spPr>
          <a:xfrm>
            <a:off x="381000" y="762000"/>
            <a:ext cx="5029200" cy="6096000"/>
          </a:xfrm>
        </p:spPr>
        <p:txBody>
          <a:bodyPr>
            <a:normAutofit/>
          </a:bodyPr>
          <a:lstStyle/>
          <a:p>
            <a:endParaRPr lang="en-US" dirty="0">
              <a:solidFill>
                <a:srgbClr val="000000"/>
              </a:solidFill>
            </a:endParaRPr>
          </a:p>
        </p:txBody>
      </p:sp>
      <p:sp>
        <p:nvSpPr>
          <p:cNvPr id="4" name="Text Placeholder 3"/>
          <p:cNvSpPr>
            <a:spLocks noGrp="1"/>
          </p:cNvSpPr>
          <p:nvPr>
            <p:ph type="body" sz="half" idx="2"/>
          </p:nvPr>
        </p:nvSpPr>
        <p:spPr/>
        <p:txBody>
          <a:bodyPr>
            <a:normAutofit/>
          </a:bodyPr>
          <a:lstStyle/>
          <a:p>
            <a:pPr algn="ctr"/>
            <a:r>
              <a:rPr lang="en-US" sz="2800" dirty="0">
                <a:solidFill>
                  <a:schemeClr val="bg1"/>
                </a:solidFill>
              </a:rPr>
              <a:t>Using the </a:t>
            </a:r>
            <a:r>
              <a:rPr lang="en-US" sz="2800" dirty="0" err="1">
                <a:solidFill>
                  <a:schemeClr val="bg1"/>
                </a:solidFill>
              </a:rPr>
              <a:t>LifeCourse</a:t>
            </a:r>
            <a:r>
              <a:rPr lang="en-US" sz="2800" dirty="0">
                <a:solidFill>
                  <a:schemeClr val="bg1"/>
                </a:solidFill>
              </a:rPr>
              <a:t> Tools to Transform the Way the School Thinks about Inclusion for Peyton</a:t>
            </a:r>
          </a:p>
        </p:txBody>
      </p:sp>
      <p:pic>
        <p:nvPicPr>
          <p:cNvPr id="5" name="Picture 4" descr="photo 4.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5798"/>
            <a:ext cx="5815787" cy="6873798"/>
          </a:xfrm>
          <a:prstGeom prst="rect">
            <a:avLst/>
          </a:prstGeom>
        </p:spPr>
      </p:pic>
    </p:spTree>
    <p:extLst>
      <p:ext uri="{BB962C8B-B14F-4D97-AF65-F5344CB8AC3E}">
        <p14:creationId xmlns:p14="http://schemas.microsoft.com/office/powerpoint/2010/main" val="2744055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2"/>
            <a:ext cx="8079581" cy="1369388"/>
          </a:xfrm>
        </p:spPr>
        <p:txBody>
          <a:bodyPr/>
          <a:lstStyle/>
          <a:p>
            <a:pPr algn="ctr"/>
            <a:r>
              <a:rPr lang="en-US" dirty="0">
                <a:solidFill>
                  <a:srgbClr val="7030A0"/>
                </a:solidFill>
                <a:latin typeface="Georgia"/>
                <a:cs typeface="Georgia"/>
              </a:rPr>
              <a:t>Peyton’s Good Life Trajectory</a:t>
            </a:r>
          </a:p>
        </p:txBody>
      </p:sp>
      <p:pic>
        <p:nvPicPr>
          <p:cNvPr id="6" name="Picture 5" descr="peyton-trajecto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 y="1371600"/>
            <a:ext cx="7239000" cy="4829128"/>
          </a:xfrm>
          <a:prstGeom prst="rect">
            <a:avLst/>
          </a:prstGeom>
          <a:ln>
            <a:solidFill>
              <a:srgbClr val="000000"/>
            </a:solidFill>
          </a:ln>
        </p:spPr>
      </p:pic>
      <p:sp>
        <p:nvSpPr>
          <p:cNvPr id="4" name="TextBox 3"/>
          <p:cNvSpPr txBox="1"/>
          <p:nvPr/>
        </p:nvSpPr>
        <p:spPr>
          <a:xfrm>
            <a:off x="5181600" y="2057400"/>
            <a:ext cx="2667000" cy="1569660"/>
          </a:xfrm>
          <a:prstGeom prst="rect">
            <a:avLst/>
          </a:prstGeom>
          <a:solidFill>
            <a:schemeClr val="bg1"/>
          </a:solidFill>
        </p:spPr>
        <p:txBody>
          <a:bodyPr wrap="square" rtlCol="0">
            <a:spAutoFit/>
          </a:bodyPr>
          <a:lstStyle/>
          <a:p>
            <a:r>
              <a:rPr lang="en-US" sz="1200" dirty="0">
                <a:solidFill>
                  <a:srgbClr val="4F81BD">
                    <a:lumMod val="75000"/>
                  </a:srgbClr>
                </a:solidFill>
                <a:latin typeface="Chalkboard"/>
                <a:cs typeface="Chalkboard"/>
              </a:rPr>
              <a:t>Friends</a:t>
            </a:r>
          </a:p>
          <a:p>
            <a:r>
              <a:rPr lang="en-US" sz="1200" dirty="0">
                <a:solidFill>
                  <a:srgbClr val="4F81BD">
                    <a:lumMod val="75000"/>
                  </a:srgbClr>
                </a:solidFill>
                <a:latin typeface="Chalkboard"/>
                <a:cs typeface="Chalkboard"/>
              </a:rPr>
              <a:t>Family</a:t>
            </a:r>
          </a:p>
          <a:p>
            <a:r>
              <a:rPr lang="en-US" sz="1200" dirty="0">
                <a:solidFill>
                  <a:srgbClr val="989A01"/>
                </a:solidFill>
                <a:latin typeface="Chalkboard"/>
                <a:cs typeface="Chalkboard"/>
              </a:rPr>
              <a:t>Productive Employment</a:t>
            </a:r>
          </a:p>
          <a:p>
            <a:r>
              <a:rPr lang="en-US" sz="1200" dirty="0">
                <a:solidFill>
                  <a:srgbClr val="4BACC6">
                    <a:lumMod val="75000"/>
                  </a:srgbClr>
                </a:solidFill>
                <a:latin typeface="Chalkboard"/>
                <a:cs typeface="Chalkboard"/>
              </a:rPr>
              <a:t>Happiness</a:t>
            </a:r>
          </a:p>
          <a:p>
            <a:r>
              <a:rPr lang="en-US" sz="1200" dirty="0">
                <a:solidFill>
                  <a:srgbClr val="4B3A1F"/>
                </a:solidFill>
                <a:latin typeface="Chalkboard"/>
                <a:cs typeface="Chalkboard"/>
              </a:rPr>
              <a:t>Living Independently</a:t>
            </a:r>
            <a:r>
              <a:rPr lang="en-US" sz="1200" dirty="0">
                <a:solidFill>
                  <a:prstClr val="black"/>
                </a:solidFill>
                <a:latin typeface="Chalkboard"/>
                <a:cs typeface="Chalkboard"/>
              </a:rPr>
              <a:t> </a:t>
            </a:r>
          </a:p>
          <a:p>
            <a:r>
              <a:rPr lang="en-US" sz="1200" dirty="0">
                <a:solidFill>
                  <a:srgbClr val="4F81BD">
                    <a:lumMod val="75000"/>
                  </a:srgbClr>
                </a:solidFill>
                <a:latin typeface="Chalkboard"/>
                <a:cs typeface="Chalkboard"/>
              </a:rPr>
              <a:t>Meaningful Relationships</a:t>
            </a:r>
          </a:p>
          <a:p>
            <a:r>
              <a:rPr lang="en-US" sz="1200" dirty="0">
                <a:solidFill>
                  <a:srgbClr val="4F81BD">
                    <a:lumMod val="75000"/>
                  </a:srgbClr>
                </a:solidFill>
                <a:latin typeface="Chalkboard"/>
                <a:cs typeface="Chalkboard"/>
              </a:rPr>
              <a:t>Love</a:t>
            </a:r>
          </a:p>
          <a:p>
            <a:r>
              <a:rPr lang="en-US" sz="1200" dirty="0">
                <a:solidFill>
                  <a:srgbClr val="4B3A1F"/>
                </a:solidFill>
                <a:latin typeface="Chalkboard"/>
                <a:cs typeface="Chalkboard"/>
              </a:rPr>
              <a:t>Community Involvement &amp; Inclusion</a:t>
            </a:r>
          </a:p>
        </p:txBody>
      </p:sp>
      <p:sp>
        <p:nvSpPr>
          <p:cNvPr id="5" name="TextBox 4"/>
          <p:cNvSpPr txBox="1"/>
          <p:nvPr/>
        </p:nvSpPr>
        <p:spPr>
          <a:xfrm>
            <a:off x="5257800" y="4267200"/>
            <a:ext cx="2590800" cy="1384995"/>
          </a:xfrm>
          <a:prstGeom prst="rect">
            <a:avLst/>
          </a:prstGeom>
          <a:solidFill>
            <a:srgbClr val="FFFFFF"/>
          </a:solidFill>
        </p:spPr>
        <p:txBody>
          <a:bodyPr wrap="square" rtlCol="0">
            <a:spAutoFit/>
          </a:bodyPr>
          <a:lstStyle/>
          <a:p>
            <a:r>
              <a:rPr lang="en-US" sz="1200" dirty="0">
                <a:solidFill>
                  <a:srgbClr val="C0504D">
                    <a:lumMod val="75000"/>
                  </a:srgbClr>
                </a:solidFill>
                <a:latin typeface="Chalkboard"/>
                <a:cs typeface="Chalkboard"/>
              </a:rPr>
              <a:t>Sheltered Workshop</a:t>
            </a:r>
          </a:p>
          <a:p>
            <a:r>
              <a:rPr lang="en-US" sz="1200" dirty="0">
                <a:solidFill>
                  <a:srgbClr val="C0504D">
                    <a:lumMod val="75000"/>
                  </a:srgbClr>
                </a:solidFill>
                <a:latin typeface="Chalkboard"/>
                <a:cs typeface="Chalkboard"/>
              </a:rPr>
              <a:t>Group Home</a:t>
            </a:r>
          </a:p>
          <a:p>
            <a:r>
              <a:rPr lang="en-US" sz="1200" dirty="0">
                <a:solidFill>
                  <a:srgbClr val="C0504D">
                    <a:lumMod val="75000"/>
                  </a:srgbClr>
                </a:solidFill>
                <a:latin typeface="Chalkboard"/>
                <a:cs typeface="Chalkboard"/>
              </a:rPr>
              <a:t>Isolation</a:t>
            </a:r>
          </a:p>
          <a:p>
            <a:r>
              <a:rPr lang="en-US" sz="1200" dirty="0">
                <a:solidFill>
                  <a:srgbClr val="C0504D">
                    <a:lumMod val="75000"/>
                  </a:srgbClr>
                </a:solidFill>
                <a:latin typeface="Chalkboard"/>
                <a:cs typeface="Chalkboard"/>
              </a:rPr>
              <a:t>Dependency on paid supports</a:t>
            </a:r>
          </a:p>
          <a:p>
            <a:r>
              <a:rPr lang="en-US" sz="1200" dirty="0">
                <a:solidFill>
                  <a:srgbClr val="4F81BD">
                    <a:lumMod val="75000"/>
                  </a:srgbClr>
                </a:solidFill>
                <a:latin typeface="Chalkboard"/>
                <a:cs typeface="Chalkboard"/>
              </a:rPr>
              <a:t>Lonely</a:t>
            </a:r>
          </a:p>
          <a:p>
            <a:r>
              <a:rPr lang="en-US" sz="1200" dirty="0">
                <a:solidFill>
                  <a:srgbClr val="4182B1"/>
                </a:solidFill>
                <a:latin typeface="Chalkboard"/>
                <a:cs typeface="Chalkboard"/>
              </a:rPr>
              <a:t>Unhappy, unproductive, bored</a:t>
            </a:r>
          </a:p>
          <a:p>
            <a:r>
              <a:rPr lang="en-US" sz="1200" dirty="0">
                <a:solidFill>
                  <a:srgbClr val="278B74"/>
                </a:solidFill>
                <a:latin typeface="Chalkboard"/>
                <a:cs typeface="Chalkboard"/>
              </a:rPr>
              <a:t>Poverty</a:t>
            </a:r>
          </a:p>
        </p:txBody>
      </p:sp>
      <p:sp>
        <p:nvSpPr>
          <p:cNvPr id="7" name="TextBox 6"/>
          <p:cNvSpPr txBox="1"/>
          <p:nvPr/>
        </p:nvSpPr>
        <p:spPr>
          <a:xfrm>
            <a:off x="5257800" y="1905000"/>
            <a:ext cx="609600" cy="228600"/>
          </a:xfrm>
          <a:prstGeom prst="rect">
            <a:avLst/>
          </a:prstGeom>
          <a:solidFill>
            <a:srgbClr val="FFFFFF"/>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946832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79581" cy="1430201"/>
          </a:xfrm>
        </p:spPr>
        <p:txBody>
          <a:bodyPr>
            <a:normAutofit/>
          </a:bodyPr>
          <a:lstStyle/>
          <a:p>
            <a:pPr algn="ctr"/>
            <a:r>
              <a:rPr lang="en-US" sz="4400" spc="-120" dirty="0">
                <a:solidFill>
                  <a:srgbClr val="7030A0"/>
                </a:solidFill>
                <a:latin typeface="Georgia"/>
                <a:cs typeface="Arial" charset="0"/>
              </a:rPr>
              <a:t>Peyton’s Integrated </a:t>
            </a:r>
            <a:r>
              <a:rPr lang="en-US" spc="-120" dirty="0">
                <a:solidFill>
                  <a:srgbClr val="7030A0"/>
                </a:solidFill>
                <a:latin typeface="Georgia"/>
                <a:cs typeface="Arial" charset="0"/>
              </a:rPr>
              <a:t>Supports</a:t>
            </a:r>
            <a:endParaRPr lang="en-US" sz="4400" spc="-120" dirty="0">
              <a:solidFill>
                <a:srgbClr val="7030A0"/>
              </a:solidFill>
              <a:latin typeface="Georgia"/>
              <a:cs typeface="Arial" charset="0"/>
            </a:endParaRPr>
          </a:p>
        </p:txBody>
      </p:sp>
      <p:pic>
        <p:nvPicPr>
          <p:cNvPr id="4" name="Picture 3" descr="peyton-integrated-supports-schedul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57443" y="1086182"/>
            <a:ext cx="4143777" cy="5593312"/>
          </a:xfrm>
          <a:prstGeom prst="rect">
            <a:avLst/>
          </a:prstGeom>
          <a:ln>
            <a:solidFill>
              <a:srgbClr val="000000"/>
            </a:solidFill>
          </a:ln>
        </p:spPr>
      </p:pic>
      <p:pic>
        <p:nvPicPr>
          <p:cNvPr id="6" name="Picture 2"/>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272612" y="1086182"/>
            <a:ext cx="4259874" cy="55076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7568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168495" y="1657048"/>
            <a:ext cx="4990010" cy="49900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503079" y="164253"/>
            <a:ext cx="8079581" cy="1226699"/>
          </a:xfrm>
        </p:spPr>
        <p:txBody>
          <a:bodyPr>
            <a:noAutofit/>
          </a:bodyPr>
          <a:lstStyle/>
          <a:p>
            <a:pPr algn="ctr"/>
            <a:r>
              <a:rPr lang="en-US" sz="4400" dirty="0" err="1"/>
              <a:t>LifeCourse</a:t>
            </a:r>
            <a:r>
              <a:rPr lang="en-US" sz="4400" dirty="0"/>
              <a:t> Integrated STAR: Problem Solving</a:t>
            </a:r>
          </a:p>
        </p:txBody>
      </p:sp>
      <p:sp>
        <p:nvSpPr>
          <p:cNvPr id="4" name="Content Placeholder 3"/>
          <p:cNvSpPr>
            <a:spLocks noGrp="1"/>
          </p:cNvSpPr>
          <p:nvPr>
            <p:ph sz="half" idx="2"/>
          </p:nvPr>
        </p:nvSpPr>
        <p:spPr/>
        <p:txBody>
          <a:bodyPr/>
          <a:lstStyle/>
          <a:p>
            <a:r>
              <a:rPr lang="en-US" dirty="0"/>
              <a:t>  </a:t>
            </a:r>
          </a:p>
        </p:txBody>
      </p:sp>
      <p:sp>
        <p:nvSpPr>
          <p:cNvPr id="6" name="Content Placeholder 5"/>
          <p:cNvSpPr>
            <a:spLocks noGrp="1"/>
          </p:cNvSpPr>
          <p:nvPr>
            <p:ph sz="quarter" idx="4"/>
          </p:nvPr>
        </p:nvSpPr>
        <p:spPr/>
        <p:txBody>
          <a:bodyPr/>
          <a:lstStyle/>
          <a:p>
            <a:r>
              <a:rPr lang="en-US" dirty="0"/>
              <a:t>  </a:t>
            </a:r>
          </a:p>
        </p:txBody>
      </p:sp>
    </p:spTree>
    <p:extLst>
      <p:ext uri="{BB962C8B-B14F-4D97-AF65-F5344CB8AC3E}">
        <p14:creationId xmlns:p14="http://schemas.microsoft.com/office/powerpoint/2010/main" val="918567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67962" y="5646162"/>
            <a:ext cx="8085582" cy="613283"/>
          </a:xfrm>
        </p:spPr>
        <p:txBody>
          <a:bodyPr>
            <a:noAutofit/>
          </a:bodyPr>
          <a:lstStyle/>
          <a:p>
            <a:pPr algn="ctr"/>
            <a:r>
              <a:rPr lang="en-US" sz="3700" dirty="0"/>
              <a:t>Jessica’s Transition Plan</a:t>
            </a:r>
          </a:p>
        </p:txBody>
      </p:sp>
      <p:sp>
        <p:nvSpPr>
          <p:cNvPr id="3" name="Picture Placeholder 2"/>
          <p:cNvSpPr>
            <a:spLocks noGrp="1"/>
          </p:cNvSpPr>
          <p:nvPr>
            <p:ph type="pic" idx="1"/>
          </p:nvPr>
        </p:nvSpPr>
        <p:spPr/>
      </p:sp>
      <p:sp>
        <p:nvSpPr>
          <p:cNvPr id="2" name="TextBox 1"/>
          <p:cNvSpPr txBox="1"/>
          <p:nvPr/>
        </p:nvSpPr>
        <p:spPr>
          <a:xfrm>
            <a:off x="3485832" y="6175612"/>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0941" y="-262565"/>
            <a:ext cx="7464899" cy="5602770"/>
          </a:xfrm>
          <a:prstGeom prst="rect">
            <a:avLst/>
          </a:prstGeom>
        </p:spPr>
      </p:pic>
    </p:spTree>
    <p:extLst>
      <p:ext uri="{BB962C8B-B14F-4D97-AF65-F5344CB8AC3E}">
        <p14:creationId xmlns:p14="http://schemas.microsoft.com/office/powerpoint/2010/main" val="1735329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919" y="224467"/>
            <a:ext cx="8079581" cy="972428"/>
          </a:xfrm>
        </p:spPr>
        <p:txBody>
          <a:bodyPr>
            <a:normAutofit/>
          </a:bodyPr>
          <a:lstStyle/>
          <a:p>
            <a:r>
              <a:rPr lang="en-US" sz="4400" dirty="0">
                <a:solidFill>
                  <a:schemeClr val="accent5">
                    <a:lumMod val="75000"/>
                  </a:schemeClr>
                </a:solidFill>
              </a:rPr>
              <a:t>Jessica’s Trajectory</a:t>
            </a:r>
          </a:p>
        </p:txBody>
      </p:sp>
      <p:pic>
        <p:nvPicPr>
          <p:cNvPr id="11" name="Content Placeholder 10"/>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419508" y="1196895"/>
            <a:ext cx="8152991" cy="5294109"/>
          </a:xfrm>
        </p:spPr>
      </p:pic>
    </p:spTree>
    <p:extLst>
      <p:ext uri="{BB962C8B-B14F-4D97-AF65-F5344CB8AC3E}">
        <p14:creationId xmlns:p14="http://schemas.microsoft.com/office/powerpoint/2010/main" val="304782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919" y="224467"/>
            <a:ext cx="8079581" cy="972428"/>
          </a:xfrm>
        </p:spPr>
        <p:txBody>
          <a:bodyPr>
            <a:normAutofit/>
          </a:bodyPr>
          <a:lstStyle/>
          <a:p>
            <a:r>
              <a:rPr lang="en-US" sz="4400" dirty="0">
                <a:solidFill>
                  <a:schemeClr val="accent5">
                    <a:lumMod val="75000"/>
                  </a:schemeClr>
                </a:solidFill>
              </a:rPr>
              <a:t>Vision for a Good Life</a:t>
            </a:r>
          </a:p>
        </p:txBody>
      </p:sp>
      <p:pic>
        <p:nvPicPr>
          <p:cNvPr id="11" name="Content Placeholder 10"/>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492919" y="1204414"/>
            <a:ext cx="8096233" cy="5411972"/>
          </a:xfrm>
        </p:spPr>
      </p:pic>
    </p:spTree>
    <p:extLst>
      <p:ext uri="{BB962C8B-B14F-4D97-AF65-F5344CB8AC3E}">
        <p14:creationId xmlns:p14="http://schemas.microsoft.com/office/powerpoint/2010/main" val="3393396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919" y="224467"/>
            <a:ext cx="8079581" cy="972428"/>
          </a:xfrm>
        </p:spPr>
        <p:txBody>
          <a:bodyPr>
            <a:normAutofit/>
          </a:bodyPr>
          <a:lstStyle/>
          <a:p>
            <a:r>
              <a:rPr lang="en-US" sz="4400" dirty="0">
                <a:solidFill>
                  <a:schemeClr val="accent5">
                    <a:lumMod val="75000"/>
                  </a:schemeClr>
                </a:solidFill>
              </a:rPr>
              <a:t>What Jessica Doesn’t Want</a:t>
            </a:r>
          </a:p>
        </p:txBody>
      </p:sp>
      <p:pic>
        <p:nvPicPr>
          <p:cNvPr id="11" name="Content Placeholder 10"/>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927235" y="1568605"/>
            <a:ext cx="7227601" cy="4609172"/>
          </a:xfrm>
        </p:spPr>
      </p:pic>
    </p:spTree>
    <p:extLst>
      <p:ext uri="{BB962C8B-B14F-4D97-AF65-F5344CB8AC3E}">
        <p14:creationId xmlns:p14="http://schemas.microsoft.com/office/powerpoint/2010/main" val="987394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B489-D84C-48CD-91C4-FB033CBE0E00}"/>
              </a:ext>
            </a:extLst>
          </p:cNvPr>
          <p:cNvSpPr>
            <a:spLocks noGrp="1"/>
          </p:cNvSpPr>
          <p:nvPr>
            <p:ph type="ctrTitle"/>
          </p:nvPr>
        </p:nvSpPr>
        <p:spPr>
          <a:xfrm>
            <a:off x="452628" y="770467"/>
            <a:ext cx="8086725" cy="1829298"/>
          </a:xfrm>
        </p:spPr>
        <p:txBody>
          <a:bodyPr/>
          <a:lstStyle/>
          <a:p>
            <a:pPr algn="ctr"/>
            <a:r>
              <a:rPr lang="en-US" sz="4000" dirty="0" err="1"/>
              <a:t>LifeCourse</a:t>
            </a:r>
            <a:r>
              <a:rPr lang="en-US" sz="4000" dirty="0"/>
              <a:t> Tools Video</a:t>
            </a:r>
          </a:p>
        </p:txBody>
      </p:sp>
      <p:sp>
        <p:nvSpPr>
          <p:cNvPr id="3" name="Subtitle 2">
            <a:extLst>
              <a:ext uri="{FF2B5EF4-FFF2-40B4-BE49-F238E27FC236}">
                <a16:creationId xmlns:a16="http://schemas.microsoft.com/office/drawing/2014/main" id="{5A30385A-0166-46B5-B420-2934F8207B83}"/>
              </a:ext>
            </a:extLst>
          </p:cNvPr>
          <p:cNvSpPr>
            <a:spLocks noGrp="1"/>
          </p:cNvSpPr>
          <p:nvPr>
            <p:ph type="subTitle" idx="1"/>
          </p:nvPr>
        </p:nvSpPr>
        <p:spPr>
          <a:xfrm>
            <a:off x="500634" y="2868706"/>
            <a:ext cx="6921151" cy="2975623"/>
          </a:xfrm>
        </p:spPr>
        <p:txBody>
          <a:bodyPr/>
          <a:lstStyle/>
          <a:p>
            <a:pPr algn="ctr"/>
            <a:r>
              <a:rPr lang="en-US" u="sng" dirty="0">
                <a:hlinkClick r:id="rId2"/>
              </a:rPr>
              <a:t>https://youtu.be/hWrGklhlKgA</a:t>
            </a:r>
            <a:endParaRPr lang="en-US" dirty="0"/>
          </a:p>
          <a:p>
            <a:endParaRPr lang="en-US" dirty="0"/>
          </a:p>
        </p:txBody>
      </p:sp>
    </p:spTree>
    <p:extLst>
      <p:ext uri="{BB962C8B-B14F-4D97-AF65-F5344CB8AC3E}">
        <p14:creationId xmlns:p14="http://schemas.microsoft.com/office/powerpoint/2010/main" val="1013748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1072"/>
            <a:ext cx="9144000" cy="1446928"/>
          </a:xfrm>
        </p:spPr>
        <p:txBody>
          <a:bodyPr>
            <a:noAutofit/>
          </a:bodyPr>
          <a:lstStyle/>
          <a:p>
            <a:r>
              <a:rPr lang="en-US" sz="3600" cap="all" spc="0" dirty="0">
                <a:solidFill>
                  <a:schemeClr val="tx1"/>
                </a:solidFill>
              </a:rPr>
              <a:t>Guiding Principles For the  </a:t>
            </a:r>
            <a:br>
              <a:rPr lang="en-US" sz="3600" cap="all" spc="0" dirty="0">
                <a:solidFill>
                  <a:schemeClr val="tx1"/>
                </a:solidFill>
              </a:rPr>
            </a:br>
            <a:r>
              <a:rPr lang="en-US" sz="3600" cap="all" spc="0" dirty="0">
                <a:solidFill>
                  <a:schemeClr val="tx1"/>
                </a:solidFill>
              </a:rPr>
              <a:t>Supporting families            </a:t>
            </a:r>
            <a:r>
              <a:rPr lang="en-US" sz="3600" cap="all" spc="0" dirty="0" err="1">
                <a:solidFill>
                  <a:schemeClr val="tx1"/>
                </a:solidFill>
              </a:rPr>
              <a:t>LifeCourse</a:t>
            </a:r>
            <a:r>
              <a:rPr lang="en-US" sz="3600" cap="all" spc="0" dirty="0">
                <a:solidFill>
                  <a:schemeClr val="tx1"/>
                </a:solidFill>
              </a:rPr>
              <a:t> Framework</a:t>
            </a:r>
            <a:endParaRPr lang="en-US" sz="3600" dirty="0">
              <a:solidFill>
                <a:schemeClr val="tx1"/>
              </a:solidFill>
            </a:endParaRPr>
          </a:p>
        </p:txBody>
      </p:sp>
      <p:pic>
        <p:nvPicPr>
          <p:cNvPr id="6" name="Picture Placeholder 5"/>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p:pic>
      <p:sp>
        <p:nvSpPr>
          <p:cNvPr id="5" name="Text Placeholder 2"/>
          <p:cNvSpPr txBox="1">
            <a:spLocks/>
          </p:cNvSpPr>
          <p:nvPr/>
        </p:nvSpPr>
        <p:spPr>
          <a:xfrm>
            <a:off x="2133600" y="6096000"/>
            <a:ext cx="7010400" cy="1143000"/>
          </a:xfrm>
          <a:prstGeom prst="rect">
            <a:avLst/>
          </a:prstGeom>
        </p:spPr>
        <p:txBody>
          <a:bodyPr vert="horz" lIns="91440" tIns="45720" rIns="91440" bIns="45720" rtlCol="0" anchor="t">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tx1"/>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600" i="1" kern="1200">
                <a:solidFill>
                  <a:schemeClr val="tx1">
                    <a:tint val="7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9pPr>
          </a:lstStyle>
          <a:p>
            <a:pPr fontAlgn="auto">
              <a:spcAft>
                <a:spcPts val="0"/>
              </a:spcAft>
              <a:defRPr/>
            </a:pPr>
            <a:endParaRPr lang="en-US" dirty="0">
              <a:solidFill>
                <a:sysClr val="windowText" lastClr="000000"/>
              </a:solidFill>
              <a:latin typeface="Georgia"/>
            </a:endParaRPr>
          </a:p>
        </p:txBody>
      </p:sp>
      <p:sp>
        <p:nvSpPr>
          <p:cNvPr id="7" name="Text Placeholder 4"/>
          <p:cNvSpPr txBox="1">
            <a:spLocks/>
          </p:cNvSpPr>
          <p:nvPr/>
        </p:nvSpPr>
        <p:spPr bwMode="auto">
          <a:xfrm>
            <a:off x="38100" y="4267200"/>
            <a:ext cx="77724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j-lt"/>
              <a:ea typeface="+mn-ea"/>
              <a:cs typeface="+mn-cs"/>
            </a:endParaRPr>
          </a:p>
        </p:txBody>
      </p:sp>
    </p:spTree>
    <p:extLst>
      <p:ext uri="{BB962C8B-B14F-4D97-AF65-F5344CB8AC3E}">
        <p14:creationId xmlns:p14="http://schemas.microsoft.com/office/powerpoint/2010/main" val="850109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E6BB5-7B28-4FC9-A25F-B304B7DC56A2}"/>
              </a:ext>
            </a:extLst>
          </p:cNvPr>
          <p:cNvSpPr>
            <a:spLocks noGrp="1"/>
          </p:cNvSpPr>
          <p:nvPr>
            <p:ph type="title"/>
          </p:nvPr>
        </p:nvSpPr>
        <p:spPr/>
        <p:txBody>
          <a:bodyPr/>
          <a:lstStyle/>
          <a:p>
            <a:pPr algn="ctr"/>
            <a:r>
              <a:rPr lang="en-US" dirty="0">
                <a:solidFill>
                  <a:schemeClr val="accent4">
                    <a:lumMod val="75000"/>
                  </a:schemeClr>
                </a:solidFill>
              </a:rPr>
              <a:t>Activities</a:t>
            </a:r>
          </a:p>
        </p:txBody>
      </p:sp>
      <p:sp>
        <p:nvSpPr>
          <p:cNvPr id="7" name="TextBox 6">
            <a:extLst>
              <a:ext uri="{FF2B5EF4-FFF2-40B4-BE49-F238E27FC236}">
                <a16:creationId xmlns:a16="http://schemas.microsoft.com/office/drawing/2014/main" id="{75CBA765-6DEE-4003-A8B6-5AF966167FC0}"/>
              </a:ext>
            </a:extLst>
          </p:cNvPr>
          <p:cNvSpPr txBox="1"/>
          <p:nvPr/>
        </p:nvSpPr>
        <p:spPr>
          <a:xfrm>
            <a:off x="508000" y="5354796"/>
            <a:ext cx="4558362" cy="230832"/>
          </a:xfrm>
          <a:prstGeom prst="rect">
            <a:avLst/>
          </a:prstGeom>
          <a:noFill/>
        </p:spPr>
        <p:txBody>
          <a:bodyPr wrap="square" rtlCol="0">
            <a:spAutoFit/>
          </a:bodyPr>
          <a:lstStyle/>
          <a:p>
            <a:r>
              <a:rPr lang="en-US" sz="900" dirty="0">
                <a:hlinkClick r:id="rId2" tooltip="http://buildup1.wikispaces.com/1+Unit+1+SimplePresent"/>
              </a:rPr>
              <a:t>This Photo</a:t>
            </a:r>
            <a:r>
              <a:rPr lang="en-US" sz="900" dirty="0"/>
              <a:t> by Unknown Author is licensed under </a:t>
            </a:r>
            <a:r>
              <a:rPr lang="en-US" sz="900" dirty="0">
                <a:hlinkClick r:id="rId3" tooltip="https://creativecommons.org/licenses/by-sa/3.0/"/>
              </a:rPr>
              <a:t>CC BY-SA</a:t>
            </a:r>
            <a:endParaRPr lang="en-US" sz="900" dirty="0"/>
          </a:p>
        </p:txBody>
      </p:sp>
      <p:pic>
        <p:nvPicPr>
          <p:cNvPr id="11" name="Content Placeholder 10">
            <a:extLst>
              <a:ext uri="{FF2B5EF4-FFF2-40B4-BE49-F238E27FC236}">
                <a16:creationId xmlns:a16="http://schemas.microsoft.com/office/drawing/2014/main" id="{F76E6316-80D9-4B49-AC37-2A952AA07CD3}"/>
              </a:ext>
            </a:extLst>
          </p:cNvPr>
          <p:cNvPicPr>
            <a:picLocks noGrp="1" noChangeAspect="1"/>
          </p:cNvPicPr>
          <p:nvPr>
            <p:ph sz="half"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01019" y="1864658"/>
            <a:ext cx="5675546" cy="3896061"/>
          </a:xfrm>
        </p:spPr>
      </p:pic>
      <p:sp>
        <p:nvSpPr>
          <p:cNvPr id="12" name="TextBox 11">
            <a:extLst>
              <a:ext uri="{FF2B5EF4-FFF2-40B4-BE49-F238E27FC236}">
                <a16:creationId xmlns:a16="http://schemas.microsoft.com/office/drawing/2014/main" id="{77646136-7D66-4BBC-AF69-612F19EE6AC4}"/>
              </a:ext>
            </a:extLst>
          </p:cNvPr>
          <p:cNvSpPr txBox="1"/>
          <p:nvPr/>
        </p:nvSpPr>
        <p:spPr>
          <a:xfrm>
            <a:off x="1801019" y="4176065"/>
            <a:ext cx="5675546" cy="230832"/>
          </a:xfrm>
          <a:prstGeom prst="rect">
            <a:avLst/>
          </a:prstGeom>
          <a:noFill/>
        </p:spPr>
        <p:txBody>
          <a:bodyPr wrap="square" rtlCol="0">
            <a:spAutoFit/>
          </a:bodyPr>
          <a:lstStyle/>
          <a:p>
            <a:r>
              <a:rPr lang="en-US" sz="900">
                <a:hlinkClick r:id="rId5" tooltip="https://english-primary-3rd-cycle.wikispaces.com/Sites+for+Students"/>
              </a:rPr>
              <a:t>This Photo</a:t>
            </a:r>
            <a:r>
              <a:rPr lang="en-US" sz="900"/>
              <a:t> by Unknown Author is licensed under </a:t>
            </a:r>
            <a:r>
              <a:rPr lang="en-US" sz="900">
                <a:hlinkClick r:id="rId6" tooltip="https://creativecommons.org/licenses/by-nc-sa/3.0/"/>
              </a:rPr>
              <a:t>CC BY-NC-SA</a:t>
            </a:r>
            <a:endParaRPr lang="en-US" sz="900"/>
          </a:p>
        </p:txBody>
      </p:sp>
    </p:spTree>
    <p:extLst>
      <p:ext uri="{BB962C8B-B14F-4D97-AF65-F5344CB8AC3E}">
        <p14:creationId xmlns:p14="http://schemas.microsoft.com/office/powerpoint/2010/main" val="38687497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Questions, Reflections and Discussion</a:t>
            </a:r>
          </a:p>
        </p:txBody>
      </p:sp>
      <p:sp>
        <p:nvSpPr>
          <p:cNvPr id="5" name="Subtitle 4"/>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755510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327709"/>
            <a:ext cx="8079581" cy="1597583"/>
          </a:xfrm>
        </p:spPr>
        <p:txBody>
          <a:bodyPr/>
          <a:lstStyle/>
          <a:p>
            <a:pPr algn="ctr"/>
            <a:r>
              <a:rPr lang="en-US" dirty="0"/>
              <a:t>Contact Information</a:t>
            </a:r>
          </a:p>
        </p:txBody>
      </p:sp>
      <p:sp>
        <p:nvSpPr>
          <p:cNvPr id="3" name="Content Placeholder 2"/>
          <p:cNvSpPr>
            <a:spLocks noGrp="1"/>
          </p:cNvSpPr>
          <p:nvPr>
            <p:ph idx="1"/>
          </p:nvPr>
        </p:nvSpPr>
        <p:spPr>
          <a:xfrm>
            <a:off x="876361" y="1744733"/>
            <a:ext cx="7293763" cy="4700934"/>
          </a:xfrm>
        </p:spPr>
        <p:txBody>
          <a:bodyPr>
            <a:normAutofit/>
          </a:bodyPr>
          <a:lstStyle/>
          <a:p>
            <a:pPr algn="ctr"/>
            <a:endParaRPr lang="en-US" sz="4400" dirty="0"/>
          </a:p>
          <a:p>
            <a:pPr marL="0" indent="0" algn="ctr">
              <a:buNone/>
            </a:pPr>
            <a:r>
              <a:rPr lang="en-US" sz="4400" dirty="0" err="1"/>
              <a:t>Karen.coffey@mh.alabama.go</a:t>
            </a:r>
            <a:endParaRPr lang="en-US" sz="4400" dirty="0"/>
          </a:p>
          <a:p>
            <a:pPr marL="0" indent="0" algn="ctr">
              <a:buNone/>
            </a:pPr>
            <a:endParaRPr lang="en-US" sz="4400" dirty="0"/>
          </a:p>
          <a:p>
            <a:pPr marL="0" indent="0" algn="ctr">
              <a:buNone/>
            </a:pPr>
            <a:endParaRPr lang="en-US" sz="4400" dirty="0"/>
          </a:p>
          <a:p>
            <a:pPr marL="0" indent="0" algn="ctr">
              <a:buNone/>
            </a:pPr>
            <a:r>
              <a:rPr lang="en-US" sz="4400" dirty="0"/>
              <a:t>Myra Jones@mh.alabama.gov</a:t>
            </a:r>
            <a:br>
              <a:rPr lang="en-US" sz="4400" dirty="0"/>
            </a:br>
            <a:endParaRPr lang="en-US" sz="4400" dirty="0"/>
          </a:p>
        </p:txBody>
      </p:sp>
    </p:spTree>
    <p:extLst>
      <p:ext uri="{BB962C8B-B14F-4D97-AF65-F5344CB8AC3E}">
        <p14:creationId xmlns:p14="http://schemas.microsoft.com/office/powerpoint/2010/main" val="3818725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5479" y="2426611"/>
            <a:ext cx="2990534" cy="3498202"/>
          </a:xfrm>
        </p:spPr>
        <p:txBody>
          <a:bodyPr/>
          <a:lstStyle/>
          <a:p>
            <a:pPr algn="ctr"/>
            <a:r>
              <a:rPr lang="en-US" sz="5400" dirty="0"/>
              <a:t>THANK YOU!!!</a:t>
            </a:r>
            <a:br>
              <a:rPr lang="en-US" sz="5400" dirty="0"/>
            </a:br>
            <a:br>
              <a:rPr lang="en-US" sz="5400" dirty="0"/>
            </a:br>
            <a:endParaRPr lang="en-US" sz="4400" dirty="0"/>
          </a:p>
        </p:txBody>
      </p:sp>
      <p:sp>
        <p:nvSpPr>
          <p:cNvPr id="5" name="Content Placeholder 4"/>
          <p:cNvSpPr>
            <a:spLocks noGrp="1"/>
          </p:cNvSpPr>
          <p:nvPr>
            <p:ph idx="1"/>
          </p:nvPr>
        </p:nvSpPr>
        <p:spPr>
          <a:xfrm>
            <a:off x="609600" y="762000"/>
            <a:ext cx="4572000" cy="4572000"/>
          </a:xfrm>
        </p:spPr>
        <p:txBody>
          <a:bodyPr/>
          <a:lstStyle/>
          <a:p>
            <a:r>
              <a:rPr lang="en-US" dirty="0"/>
              <a:t> </a:t>
            </a:r>
          </a:p>
        </p:txBody>
      </p:sp>
      <p:sp>
        <p:nvSpPr>
          <p:cNvPr id="6" name="Text Placeholder 5"/>
          <p:cNvSpPr>
            <a:spLocks noGrp="1"/>
          </p:cNvSpPr>
          <p:nvPr>
            <p:ph type="body" sz="half" idx="2"/>
          </p:nvPr>
        </p:nvSpPr>
        <p:spPr>
          <a:xfrm>
            <a:off x="6537356" y="5151616"/>
            <a:ext cx="2454244" cy="487183"/>
          </a:xfrm>
        </p:spPr>
        <p:txBody>
          <a:bodyPr>
            <a:normAutofit/>
          </a:bodyPr>
          <a:lstStyle/>
          <a:p>
            <a:pPr>
              <a:spcBef>
                <a:spcPts val="0"/>
              </a:spcBef>
            </a:pPr>
            <a:r>
              <a:rPr lang="en-US" sz="2400" dirty="0">
                <a:solidFill>
                  <a:schemeClr val="bg1"/>
                </a:solidFill>
              </a:rPr>
              <a:t>   </a:t>
            </a:r>
          </a:p>
        </p:txBody>
      </p:sp>
      <p:pic>
        <p:nvPicPr>
          <p:cNvPr id="7" name="Picture Placeholder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9257"/>
            <a:ext cx="5715000" cy="3331845"/>
          </a:xfrm>
          <a:prstGeom prst="rect">
            <a:avLst/>
          </a:prstGeom>
          <a:ln w="228600" cap="sq" cmpd="thickThin">
            <a:noFill/>
            <a:prstDash val="solid"/>
            <a:miter lim="800000"/>
          </a:ln>
          <a:effectLst/>
        </p:spPr>
      </p:pic>
      <p:pic>
        <p:nvPicPr>
          <p:cNvPr id="9" name="Picture 3" descr="C:\Users\stjohnj\Desktop\NASDDDS\gas mask.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0" y="5032592"/>
            <a:ext cx="1943592" cy="1863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tjohnj\Pictures\2011-04-14 ben's retirment party\ben for KCRO.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3295136"/>
            <a:ext cx="2198406" cy="202963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 name="Picture 2" descr="C:\Users\stjohnj\Desktop\NASDDDS\ben in gear.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3362278" y="4961419"/>
            <a:ext cx="2352722" cy="1914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stjohnj\Desktop\NASDDDS\gator.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43592" y="5070895"/>
            <a:ext cx="1418686" cy="1787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3544328" y="3295136"/>
            <a:ext cx="2159990" cy="1708930"/>
          </a:xfrm>
          <a:prstGeom prst="rect">
            <a:avLst/>
          </a:prstGeom>
          <a:noFill/>
          <a:ln w="9525">
            <a:solidFill>
              <a:sysClr val="windowText" lastClr="000000"/>
            </a:solidFill>
            <a:miter lim="800000"/>
            <a:headEnd/>
            <a:tailEnd/>
          </a:ln>
          <a:effectLst>
            <a:outerShdw dist="35921" dir="2700000" algn="ctr" rotWithShape="0">
              <a:srgbClr val="EEECE1"/>
            </a:outerShdw>
            <a:softEdge rad="31750"/>
          </a:effectLst>
          <a:extLst>
            <a:ext uri="{909E8E84-426E-40DD-AFC4-6F175D3DCCD1}">
              <a14:hiddenFill xmlns:a14="http://schemas.microsoft.com/office/drawing/2010/main">
                <a:solidFill>
                  <a:schemeClr val="accent1"/>
                </a:solidFill>
              </a14:hiddenFill>
            </a:ext>
          </a:extLst>
        </p:spPr>
      </p:pic>
      <p:pic>
        <p:nvPicPr>
          <p:cNvPr id="14" name="Picture 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138089" y="3371012"/>
            <a:ext cx="1451639" cy="257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31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johnj\AppData\Local\Microsoft\Windows\Temporary Internet Files\Content.Outlook\9N7AETT7\circles-int-stars-DO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54922" y="2392326"/>
            <a:ext cx="2803008" cy="28030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tjohnj\AppData\Local\Microsoft\Windows\Temporary Internet Files\Content.Outlook\9N7AETT7\circles-services-colors.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20655" y="2392326"/>
            <a:ext cx="2803008" cy="28030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tjohnj\AppData\Local\Microsoft\Windows\Temporary Internet Files\Content.Outlook\9N7AETT7\circles-normal-colors.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0849" y="2416914"/>
            <a:ext cx="2778420" cy="27784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82368" y="180556"/>
            <a:ext cx="8079581" cy="1658198"/>
          </a:xfrm>
        </p:spPr>
        <p:txBody>
          <a:bodyPr/>
          <a:lstStyle/>
          <a:p>
            <a:pPr algn="ctr"/>
            <a:r>
              <a:rPr lang="en-US" dirty="0"/>
              <a:t>Services and Supports </a:t>
            </a:r>
            <a:br>
              <a:rPr lang="en-US" dirty="0"/>
            </a:br>
            <a:r>
              <a:rPr lang="en-US" dirty="0"/>
              <a:t>are Evolving</a:t>
            </a:r>
          </a:p>
        </p:txBody>
      </p:sp>
      <p:sp>
        <p:nvSpPr>
          <p:cNvPr id="5" name="Content Placeholder 4"/>
          <p:cNvSpPr>
            <a:spLocks noGrp="1"/>
          </p:cNvSpPr>
          <p:nvPr>
            <p:ph idx="1"/>
          </p:nvPr>
        </p:nvSpPr>
        <p:spPr/>
        <p:txBody>
          <a:bodyPr/>
          <a:lstStyle/>
          <a:p>
            <a:r>
              <a:rPr lang="en-US" dirty="0"/>
              <a:t>  </a:t>
            </a:r>
          </a:p>
        </p:txBody>
      </p:sp>
      <p:sp>
        <p:nvSpPr>
          <p:cNvPr id="2" name="TextBox 1"/>
          <p:cNvSpPr txBox="1"/>
          <p:nvPr/>
        </p:nvSpPr>
        <p:spPr>
          <a:xfrm>
            <a:off x="498658" y="5455920"/>
            <a:ext cx="2082801" cy="1200329"/>
          </a:xfrm>
          <a:prstGeom prst="rect">
            <a:avLst/>
          </a:prstGeom>
          <a:noFill/>
        </p:spPr>
        <p:txBody>
          <a:bodyPr wrap="square" rtlCol="0">
            <a:spAutoFit/>
          </a:bodyPr>
          <a:lstStyle/>
          <a:p>
            <a:pPr algn="ctr"/>
            <a:r>
              <a:rPr lang="en-US" dirty="0"/>
              <a:t>Everyone exists within the context of family and community</a:t>
            </a:r>
          </a:p>
        </p:txBody>
      </p:sp>
      <p:sp>
        <p:nvSpPr>
          <p:cNvPr id="3" name="TextBox 2"/>
          <p:cNvSpPr txBox="1"/>
          <p:nvPr/>
        </p:nvSpPr>
        <p:spPr>
          <a:xfrm>
            <a:off x="3564397" y="5594419"/>
            <a:ext cx="1915524" cy="923330"/>
          </a:xfrm>
          <a:prstGeom prst="rect">
            <a:avLst/>
          </a:prstGeom>
          <a:noFill/>
        </p:spPr>
        <p:txBody>
          <a:bodyPr wrap="none" rtlCol="0">
            <a:spAutoFit/>
          </a:bodyPr>
          <a:lstStyle/>
          <a:p>
            <a:pPr algn="ctr"/>
            <a:r>
              <a:rPr lang="en-US" dirty="0"/>
              <a:t>Traditional</a:t>
            </a:r>
          </a:p>
          <a:p>
            <a:pPr algn="ctr"/>
            <a:r>
              <a:rPr lang="en-US" dirty="0"/>
              <a:t> Disability Services</a:t>
            </a:r>
          </a:p>
          <a:p>
            <a:endParaRPr lang="en-US" dirty="0"/>
          </a:p>
        </p:txBody>
      </p:sp>
      <p:sp>
        <p:nvSpPr>
          <p:cNvPr id="6" name="TextBox 5"/>
          <p:cNvSpPr txBox="1"/>
          <p:nvPr/>
        </p:nvSpPr>
        <p:spPr>
          <a:xfrm>
            <a:off x="6442598" y="5486400"/>
            <a:ext cx="2227655" cy="1477328"/>
          </a:xfrm>
          <a:prstGeom prst="rect">
            <a:avLst/>
          </a:prstGeom>
          <a:noFill/>
        </p:spPr>
        <p:txBody>
          <a:bodyPr wrap="square" rtlCol="0">
            <a:spAutoFit/>
          </a:bodyPr>
          <a:lstStyle/>
          <a:p>
            <a:pPr algn="ctr"/>
            <a:r>
              <a:rPr lang="en-US" dirty="0"/>
              <a:t>Integrated Services and Supports within context of person, family and community </a:t>
            </a:r>
          </a:p>
          <a:p>
            <a:endParaRPr lang="en-US" dirty="0"/>
          </a:p>
        </p:txBody>
      </p:sp>
    </p:spTree>
    <p:extLst>
      <p:ext uri="{BB962C8B-B14F-4D97-AF65-F5344CB8AC3E}">
        <p14:creationId xmlns:p14="http://schemas.microsoft.com/office/powerpoint/2010/main" val="1314474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Type of Change that is Needed</a:t>
            </a:r>
          </a:p>
        </p:txBody>
      </p:sp>
      <p:sp>
        <p:nvSpPr>
          <p:cNvPr id="5" name="Text Placeholder 4"/>
          <p:cNvSpPr>
            <a:spLocks noGrp="1"/>
          </p:cNvSpPr>
          <p:nvPr>
            <p:ph type="body" idx="1"/>
          </p:nvPr>
        </p:nvSpPr>
        <p:spPr/>
        <p:txBody>
          <a:bodyPr/>
          <a:lstStyle/>
          <a:p>
            <a:r>
              <a:rPr lang="en-US" b="1" dirty="0"/>
              <a:t>Transitional </a:t>
            </a:r>
            <a:r>
              <a:rPr lang="en-US" b="1" dirty="0" err="1"/>
              <a:t>CHange</a:t>
            </a:r>
            <a:endParaRPr lang="en-US" b="1" dirty="0"/>
          </a:p>
        </p:txBody>
      </p:sp>
      <p:sp>
        <p:nvSpPr>
          <p:cNvPr id="6" name="Content Placeholder 5"/>
          <p:cNvSpPr>
            <a:spLocks noGrp="1"/>
          </p:cNvSpPr>
          <p:nvPr>
            <p:ph sz="half" idx="2"/>
          </p:nvPr>
        </p:nvSpPr>
        <p:spPr/>
        <p:txBody>
          <a:bodyPr/>
          <a:lstStyle/>
          <a:p>
            <a:pPr marL="0" indent="0">
              <a:buNone/>
            </a:pPr>
            <a:r>
              <a:rPr lang="en-US" dirty="0"/>
              <a:t>“Retooling” the system and its practices to fit the new model</a:t>
            </a:r>
          </a:p>
          <a:p>
            <a:pPr marL="0" indent="0">
              <a:buNone/>
            </a:pPr>
            <a:r>
              <a:rPr lang="en-US" dirty="0"/>
              <a:t>Mergers, consolidations, reorganizations, revising systematic payment structures, </a:t>
            </a:r>
          </a:p>
          <a:p>
            <a:pPr marL="0" indent="0">
              <a:buNone/>
            </a:pPr>
            <a:r>
              <a:rPr lang="en-US" dirty="0"/>
              <a:t>creating new services, processes, systems and products to replace the traditional one</a:t>
            </a:r>
          </a:p>
        </p:txBody>
      </p:sp>
      <p:sp>
        <p:nvSpPr>
          <p:cNvPr id="7" name="Text Placeholder 6"/>
          <p:cNvSpPr>
            <a:spLocks noGrp="1"/>
          </p:cNvSpPr>
          <p:nvPr>
            <p:ph type="body" sz="quarter" idx="3"/>
          </p:nvPr>
        </p:nvSpPr>
        <p:spPr>
          <a:xfrm>
            <a:off x="4766309" y="2029968"/>
            <a:ext cx="4167841" cy="722376"/>
          </a:xfrm>
        </p:spPr>
        <p:txBody>
          <a:bodyPr/>
          <a:lstStyle/>
          <a:p>
            <a:r>
              <a:rPr lang="en-US" b="1" dirty="0"/>
              <a:t>Transformation Change</a:t>
            </a:r>
          </a:p>
        </p:txBody>
      </p:sp>
      <p:sp>
        <p:nvSpPr>
          <p:cNvPr id="8" name="Content Placeholder 7"/>
          <p:cNvSpPr>
            <a:spLocks noGrp="1"/>
          </p:cNvSpPr>
          <p:nvPr>
            <p:ph sz="quarter" idx="4"/>
          </p:nvPr>
        </p:nvSpPr>
        <p:spPr/>
        <p:txBody>
          <a:bodyPr/>
          <a:lstStyle/>
          <a:p>
            <a:r>
              <a:rPr lang="en-US" dirty="0"/>
              <a:t>Fundamental reordering of thinking, beliefs, culture, relationships, and behavior</a:t>
            </a:r>
          </a:p>
          <a:p>
            <a:r>
              <a:rPr lang="en-US" dirty="0"/>
              <a:t>Turns assumptions inside out and disrupts familiar rituals and structures</a:t>
            </a:r>
          </a:p>
          <a:p>
            <a:r>
              <a:rPr lang="en-US" dirty="0"/>
              <a:t>Rejects command and control relationships in favor of co-creative partnerships</a:t>
            </a:r>
          </a:p>
        </p:txBody>
      </p:sp>
      <p:sp>
        <p:nvSpPr>
          <p:cNvPr id="2" name="TextBox 1"/>
          <p:cNvSpPr txBox="1"/>
          <p:nvPr/>
        </p:nvSpPr>
        <p:spPr>
          <a:xfrm>
            <a:off x="1121079" y="6091164"/>
            <a:ext cx="6886222" cy="523220"/>
          </a:xfrm>
          <a:prstGeom prst="rect">
            <a:avLst/>
          </a:prstGeom>
          <a:noFill/>
        </p:spPr>
        <p:txBody>
          <a:bodyPr wrap="square" rtlCol="0">
            <a:spAutoFit/>
          </a:bodyPr>
          <a:lstStyle/>
          <a:p>
            <a:r>
              <a:rPr lang="en-US" sz="2800" dirty="0"/>
              <a:t>Creating Blue Space, </a:t>
            </a:r>
            <a:r>
              <a:rPr lang="en-US" sz="2800" dirty="0" err="1"/>
              <a:t>Hanns</a:t>
            </a:r>
            <a:r>
              <a:rPr lang="en-US" sz="2800" dirty="0"/>
              <a:t> </a:t>
            </a:r>
            <a:r>
              <a:rPr lang="en-US" sz="2800" dirty="0" err="1"/>
              <a:t>Meissner</a:t>
            </a:r>
            <a:r>
              <a:rPr lang="en-US" sz="2800" dirty="0"/>
              <a:t>, 2013 </a:t>
            </a:r>
          </a:p>
        </p:txBody>
      </p:sp>
    </p:spTree>
    <p:extLst>
      <p:ext uri="{BB962C8B-B14F-4D97-AF65-F5344CB8AC3E}">
        <p14:creationId xmlns:p14="http://schemas.microsoft.com/office/powerpoint/2010/main" val="1699121765"/>
      </p:ext>
    </p:extLst>
  </p:cSld>
  <p:clrMapOvr>
    <a:masterClrMapping/>
  </p:clrMapOvr>
</p:sld>
</file>

<file path=ppt/theme/theme1.xml><?xml version="1.0" encoding="utf-8"?>
<a:theme xmlns:a="http://schemas.openxmlformats.org/drawingml/2006/main" name="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10.xml><?xml version="1.0" encoding="utf-8"?>
<a:theme xmlns:a="http://schemas.openxmlformats.org/drawingml/2006/main" name="LifeCourse Family Series ">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1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7820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LifeCourse Family Series ">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3.xml><?xml version="1.0" encoding="utf-8"?>
<a:theme xmlns:a="http://schemas.openxmlformats.org/drawingml/2006/main" name="3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4.xml><?xml version="1.0" encoding="utf-8"?>
<a:theme xmlns:a="http://schemas.openxmlformats.org/drawingml/2006/main" name="4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5.xml><?xml version="1.0" encoding="utf-8"?>
<a:theme xmlns:a="http://schemas.openxmlformats.org/drawingml/2006/main" name="6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6.xml><?xml version="1.0" encoding="utf-8"?>
<a:theme xmlns:a="http://schemas.openxmlformats.org/drawingml/2006/main" name="7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7.xml><?xml version="1.0" encoding="utf-8"?>
<a:theme xmlns:a="http://schemas.openxmlformats.org/drawingml/2006/main" name="8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8.xml><?xml version="1.0" encoding="utf-8"?>
<a:theme xmlns:a="http://schemas.openxmlformats.org/drawingml/2006/main" name="14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9.xml><?xml version="1.0" encoding="utf-8"?>
<a:theme xmlns:a="http://schemas.openxmlformats.org/drawingml/2006/main" name="12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docProps/app.xml><?xml version="1.0" encoding="utf-8"?>
<Properties xmlns="http://schemas.openxmlformats.org/officeDocument/2006/extended-properties" xmlns:vt="http://schemas.openxmlformats.org/officeDocument/2006/docPropsVTypes">
  <Template/>
  <TotalTime>31351</TotalTime>
  <Words>4250</Words>
  <Application>Microsoft Office PowerPoint</Application>
  <PresentationFormat>On-screen Show (4:3)</PresentationFormat>
  <Paragraphs>596</Paragraphs>
  <Slides>73</Slides>
  <Notes>71</Notes>
  <HiddenSlides>0</HiddenSlides>
  <MMClips>0</MMClips>
  <ScaleCrop>false</ScaleCrop>
  <HeadingPairs>
    <vt:vector size="8" baseType="variant">
      <vt:variant>
        <vt:lpstr>Fonts Used</vt:lpstr>
      </vt:variant>
      <vt:variant>
        <vt:i4>14</vt:i4>
      </vt:variant>
      <vt:variant>
        <vt:lpstr>Theme</vt:lpstr>
      </vt:variant>
      <vt:variant>
        <vt:i4>12</vt:i4>
      </vt:variant>
      <vt:variant>
        <vt:lpstr>Embedded OLE Servers</vt:lpstr>
      </vt:variant>
      <vt:variant>
        <vt:i4>1</vt:i4>
      </vt:variant>
      <vt:variant>
        <vt:lpstr>Slide Titles</vt:lpstr>
      </vt:variant>
      <vt:variant>
        <vt:i4>73</vt:i4>
      </vt:variant>
    </vt:vector>
  </HeadingPairs>
  <TitlesOfParts>
    <vt:vector size="100" baseType="lpstr">
      <vt:lpstr>MS PGothic</vt:lpstr>
      <vt:lpstr>MS PGothic</vt:lpstr>
      <vt:lpstr>Arial</vt:lpstr>
      <vt:lpstr>Arial Rounded MT Bold</vt:lpstr>
      <vt:lpstr>Calibri</vt:lpstr>
      <vt:lpstr>Calibri (Body)</vt:lpstr>
      <vt:lpstr>Chalkboard</vt:lpstr>
      <vt:lpstr>Garamond</vt:lpstr>
      <vt:lpstr>Georgia</vt:lpstr>
      <vt:lpstr>MoolBoran</vt:lpstr>
      <vt:lpstr>Palatino</vt:lpstr>
      <vt:lpstr>Trebuchet MS</vt:lpstr>
      <vt:lpstr>Tw Cen MT</vt:lpstr>
      <vt:lpstr>Verdana</vt:lpstr>
      <vt:lpstr>cop-template purple with circles</vt:lpstr>
      <vt:lpstr>2_cop-template purple with circles</vt:lpstr>
      <vt:lpstr>3_cop-template purple with circles</vt:lpstr>
      <vt:lpstr>4_cop-template purple with circles</vt:lpstr>
      <vt:lpstr>6_cop-template purple with circles</vt:lpstr>
      <vt:lpstr>7_cop-template purple with circles</vt:lpstr>
      <vt:lpstr>8_cop-template purple with circles</vt:lpstr>
      <vt:lpstr>14_cop-template purple with circles</vt:lpstr>
      <vt:lpstr>12_cop-template purple with circles</vt:lpstr>
      <vt:lpstr>LifeCourse Family Series </vt:lpstr>
      <vt:lpstr>Office Theme</vt:lpstr>
      <vt:lpstr>2_LifeCourse Family Series </vt:lpstr>
      <vt:lpstr>Worksheet</vt:lpstr>
      <vt:lpstr>LifeCourse Community Event</vt:lpstr>
      <vt:lpstr>Outcomes for Today</vt:lpstr>
      <vt:lpstr>Setting the Stage</vt:lpstr>
      <vt:lpstr>Current Reality of Service and Supports</vt:lpstr>
      <vt:lpstr>Center for Medicaid Services- HCBS Final Rule: Settings</vt:lpstr>
      <vt:lpstr>Center for Medicaid Services-   HCBS Final Rule: Person Centered Planning</vt:lpstr>
      <vt:lpstr>Guiding Principles For the   Supporting families            LifeCourse Framework</vt:lpstr>
      <vt:lpstr>Services and Supports  are Evolving</vt:lpstr>
      <vt:lpstr>Type of Change that is Needed</vt:lpstr>
      <vt:lpstr>Policy, Systems &amp; Community Change:   Person-/Family- Centered and Driven</vt:lpstr>
      <vt:lpstr>Partnering with People with Disabilities and their Families so they can  Engage, Lead, and Drive  Policy and Systems Change</vt:lpstr>
      <vt:lpstr>PowerPoint Presentation</vt:lpstr>
      <vt:lpstr>National Community of Practice on Supporting Families</vt:lpstr>
      <vt:lpstr>Funded in 2012 by </vt:lpstr>
      <vt:lpstr>PowerPoint Presentation</vt:lpstr>
      <vt:lpstr>PowerPoint Presentation</vt:lpstr>
      <vt:lpstr>PowerPoint Presentation</vt:lpstr>
      <vt:lpstr>“Good Life for All ”</vt:lpstr>
      <vt:lpstr>ALL People</vt:lpstr>
      <vt:lpstr>PowerPoint Presentation</vt:lpstr>
      <vt:lpstr>Alabamians with Disabilities </vt:lpstr>
      <vt:lpstr>Person Within Context  of Family &amp; Community </vt:lpstr>
      <vt:lpstr>              All individuals exist within             the context of family</vt:lpstr>
      <vt:lpstr>Lifelong Impact of  Family on Individual</vt:lpstr>
      <vt:lpstr>           Relationships and Roles of                     Family in a Person’s Life</vt:lpstr>
      <vt:lpstr>Families Support  Members with I/DD</vt:lpstr>
      <vt:lpstr>Life Trajectory, Experiences  and Life Stages</vt:lpstr>
      <vt:lpstr>Introducing Ben  </vt:lpstr>
      <vt:lpstr> </vt:lpstr>
      <vt:lpstr>PowerPoint Presentation</vt:lpstr>
      <vt:lpstr>PowerPoint Presentation</vt:lpstr>
      <vt:lpstr>Family Life Cycle</vt:lpstr>
      <vt:lpstr>Ben’s Life Trajectory</vt:lpstr>
      <vt:lpstr>PowerPoint Presentation</vt:lpstr>
      <vt:lpstr>Individualized Supports  to Achieve a Good Life</vt:lpstr>
      <vt:lpstr>Three Types of Supports</vt:lpstr>
      <vt:lpstr>Integrated Star for Problem Solving &amp; Exploring Options </vt:lpstr>
      <vt:lpstr>Integrating Services and Supports </vt:lpstr>
      <vt:lpstr>LifeCourse Integrated          Supports STAR</vt:lpstr>
      <vt:lpstr>PowerPoint Presentation</vt:lpstr>
      <vt:lpstr>PowerPoint Presentation</vt:lpstr>
      <vt:lpstr> Daily Routine</vt:lpstr>
      <vt:lpstr>  Problem Solving: Life Domain</vt:lpstr>
      <vt:lpstr>LifeCourse Integrated STAR:  Exploration &amp; Discovery (Mapping)</vt:lpstr>
      <vt:lpstr>Ben’s STAR for Exploration and Discovery (mapping)</vt:lpstr>
      <vt:lpstr>Domain Specific</vt:lpstr>
      <vt:lpstr>   Safety and Security:  focus on   Supported Decision Making  </vt:lpstr>
      <vt:lpstr>Ben’s Safety &amp; Security Star</vt:lpstr>
      <vt:lpstr>LifeCourse Star to Calendar</vt:lpstr>
      <vt:lpstr>PowerPoint Presentation</vt:lpstr>
      <vt:lpstr>Moving to Integrating Supports</vt:lpstr>
      <vt:lpstr>Ben’s Life Activities</vt:lpstr>
      <vt:lpstr>PowerPoint Presentation</vt:lpstr>
      <vt:lpstr>     Calendar to Star/Planning</vt:lpstr>
      <vt:lpstr>Life Course Case Studies</vt:lpstr>
      <vt:lpstr>scenarios</vt:lpstr>
      <vt:lpstr>Elizabeth      age 5   </vt:lpstr>
      <vt:lpstr>Elizabeth’s Life Trajectory</vt:lpstr>
      <vt:lpstr>Elizabeth’s Integrated Star: Mapping Supports</vt:lpstr>
      <vt:lpstr>Using LifeCourse  for Specific Issue</vt:lpstr>
      <vt:lpstr>Peyton’s Plan  for Inclusion in  School </vt:lpstr>
      <vt:lpstr>Peyton’s Good Life Trajectory</vt:lpstr>
      <vt:lpstr>Peyton’s Integrated Supports</vt:lpstr>
      <vt:lpstr>LifeCourse Integrated STAR: Problem Solving</vt:lpstr>
      <vt:lpstr>Jessica’s Transition Plan</vt:lpstr>
      <vt:lpstr>Jessica’s Trajectory</vt:lpstr>
      <vt:lpstr>Vision for a Good Life</vt:lpstr>
      <vt:lpstr>What Jessica Doesn’t Want</vt:lpstr>
      <vt:lpstr>LifeCourse Tools Video</vt:lpstr>
      <vt:lpstr>Activities</vt:lpstr>
      <vt:lpstr>Questions, Reflections and Discussion</vt:lpstr>
      <vt:lpstr>Contact Information</vt:lpstr>
      <vt:lpstr>THANK YOU!!!  </vt:lpstr>
    </vt:vector>
  </TitlesOfParts>
  <Company>UMKC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Hiles, Rachel K.</dc:creator>
  <cp:lastModifiedBy>Karen Coffey</cp:lastModifiedBy>
  <cp:revision>505</cp:revision>
  <cp:lastPrinted>2016-05-04T21:14:53Z</cp:lastPrinted>
  <dcterms:created xsi:type="dcterms:W3CDTF">2016-03-22T13:58:44Z</dcterms:created>
  <dcterms:modified xsi:type="dcterms:W3CDTF">2018-06-11T15:52:47Z</dcterms:modified>
</cp:coreProperties>
</file>